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48" r:id="rId2"/>
    <p:sldId id="402" r:id="rId3"/>
    <p:sldId id="407" r:id="rId4"/>
    <p:sldId id="411" r:id="rId5"/>
    <p:sldId id="409" r:id="rId6"/>
    <p:sldId id="410" r:id="rId7"/>
    <p:sldId id="404" r:id="rId8"/>
    <p:sldId id="408" r:id="rId9"/>
    <p:sldId id="381" r:id="rId10"/>
    <p:sldId id="397" r:id="rId11"/>
    <p:sldId id="384" r:id="rId12"/>
    <p:sldId id="391" r:id="rId13"/>
    <p:sldId id="378" r:id="rId14"/>
    <p:sldId id="392" r:id="rId15"/>
    <p:sldId id="394" r:id="rId16"/>
    <p:sldId id="399" r:id="rId17"/>
    <p:sldId id="395" r:id="rId18"/>
    <p:sldId id="396" r:id="rId19"/>
    <p:sldId id="401" r:id="rId20"/>
    <p:sldId id="405" r:id="rId21"/>
  </p:sldIdLst>
  <p:sldSz cx="9144000" cy="5143500" type="screen16x9"/>
  <p:notesSz cx="6797675" cy="9926638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72FF80A-9090-4310-97C1-DE391544FA5A}">
          <p14:sldIdLst>
            <p14:sldId id="348"/>
            <p14:sldId id="402"/>
            <p14:sldId id="407"/>
            <p14:sldId id="411"/>
            <p14:sldId id="409"/>
            <p14:sldId id="410"/>
            <p14:sldId id="404"/>
            <p14:sldId id="408"/>
            <p14:sldId id="381"/>
            <p14:sldId id="397"/>
            <p14:sldId id="384"/>
            <p14:sldId id="391"/>
            <p14:sldId id="378"/>
            <p14:sldId id="392"/>
            <p14:sldId id="394"/>
            <p14:sldId id="399"/>
            <p14:sldId id="395"/>
            <p14:sldId id="396"/>
            <p14:sldId id="401"/>
            <p14:sldId id="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69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5D8"/>
    <a:srgbClr val="E2C0DB"/>
    <a:srgbClr val="AEC9E8"/>
    <a:srgbClr val="9CADDA"/>
    <a:srgbClr val="F6AE90"/>
    <a:srgbClr val="E87A30"/>
    <a:srgbClr val="F7BCA3"/>
    <a:srgbClr val="C8C8C8"/>
    <a:srgbClr val="C7C7C7"/>
    <a:srgbClr val="F4A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77" autoAdjust="0"/>
    <p:restoredTop sz="88538" autoAdjust="0"/>
  </p:normalViewPr>
  <p:slideViewPr>
    <p:cSldViewPr snapToGrid="0" showGuides="1">
      <p:cViewPr varScale="1">
        <p:scale>
          <a:sx n="128" d="100"/>
          <a:sy n="128" d="100"/>
        </p:scale>
        <p:origin x="90" y="498"/>
      </p:cViewPr>
      <p:guideLst>
        <p:guide orient="horz" pos="2160"/>
        <p:guide pos="3840"/>
        <p:guide orient="horz" pos="166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45689055778861E-2"/>
          <c:y val="0.10233693849114193"/>
          <c:w val="0.9032443860626177"/>
          <c:h val="0.71591415448359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Ⅰ Класс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СО</c:v>
                </c:pt>
                <c:pt idx="1">
                  <c:v>ТО</c:v>
                </c:pt>
                <c:pt idx="2">
                  <c:v>ХМАО</c:v>
                </c:pt>
                <c:pt idx="3">
                  <c:v>ЯНАО</c:v>
                </c:pt>
                <c:pt idx="4">
                  <c:v>Всего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12</c:v>
                </c:pt>
                <c:pt idx="2">
                  <c:v>35</c:v>
                </c:pt>
                <c:pt idx="3">
                  <c:v>27</c:v>
                </c:pt>
                <c:pt idx="4">
                  <c:v>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Ⅱ  Класс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СО</c:v>
                </c:pt>
                <c:pt idx="1">
                  <c:v>ТО</c:v>
                </c:pt>
                <c:pt idx="2">
                  <c:v>ХМАО</c:v>
                </c:pt>
                <c:pt idx="3">
                  <c:v>ЯНАО</c:v>
                </c:pt>
                <c:pt idx="4">
                  <c:v>Всего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37</c:v>
                </c:pt>
                <c:pt idx="3">
                  <c:v>37</c:v>
                </c:pt>
                <c:pt idx="4">
                  <c:v>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Ⅲ Класс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СО</c:v>
                </c:pt>
                <c:pt idx="1">
                  <c:v>ТО</c:v>
                </c:pt>
                <c:pt idx="2">
                  <c:v>ХМАО</c:v>
                </c:pt>
                <c:pt idx="3">
                  <c:v>ЯНАО</c:v>
                </c:pt>
                <c:pt idx="4">
                  <c:v>Всего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1">
                  <c:v>2</c:v>
                </c:pt>
                <c:pt idx="2">
                  <c:v>6</c:v>
                </c:pt>
                <c:pt idx="3">
                  <c:v>2</c:v>
                </c:pt>
                <c:pt idx="4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Ⅳ Класс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СО</c:v>
                </c:pt>
                <c:pt idx="1">
                  <c:v>ТО</c:v>
                </c:pt>
                <c:pt idx="2">
                  <c:v>ХМАО</c:v>
                </c:pt>
                <c:pt idx="3">
                  <c:v>ЯНАО</c:v>
                </c:pt>
                <c:pt idx="4">
                  <c:v>Всего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10</c:v>
                </c:pt>
                <c:pt idx="3">
                  <c:v>5</c:v>
                </c:pt>
                <c:pt idx="4">
                  <c:v>20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4027896"/>
        <c:axId val="134005944"/>
      </c:barChart>
      <c:catAx>
        <c:axId val="134027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005944"/>
        <c:crosses val="autoZero"/>
        <c:auto val="1"/>
        <c:lblAlgn val="ctr"/>
        <c:lblOffset val="100"/>
        <c:noMultiLvlLbl val="0"/>
      </c:catAx>
      <c:valAx>
        <c:axId val="134005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02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ПП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СО-25 нарушений</c:v>
                </c:pt>
                <c:pt idx="1">
                  <c:v>ТО-29 нарушений</c:v>
                </c:pt>
                <c:pt idx="2">
                  <c:v>ХМАО-67 нарушений</c:v>
                </c:pt>
                <c:pt idx="3">
                  <c:v>ЯНАО-36 нарушений</c:v>
                </c:pt>
                <c:pt idx="4">
                  <c:v>Всего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2">
                  <c:v>29</c:v>
                </c:pt>
                <c:pt idx="3">
                  <c:v>12</c:v>
                </c:pt>
                <c:pt idx="4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ПГН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СО-25 нарушений</c:v>
                </c:pt>
                <c:pt idx="1">
                  <c:v>ТО-29 нарушений</c:v>
                </c:pt>
                <c:pt idx="2">
                  <c:v>ХМАО-67 нарушений</c:v>
                </c:pt>
                <c:pt idx="3">
                  <c:v>ЯНАО-36 нарушений</c:v>
                </c:pt>
                <c:pt idx="4">
                  <c:v>Всего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</c:v>
                </c:pt>
                <c:pt idx="1">
                  <c:v>8</c:v>
                </c:pt>
                <c:pt idx="2">
                  <c:v>38</c:v>
                </c:pt>
                <c:pt idx="3">
                  <c:v>24</c:v>
                </c:pt>
                <c:pt idx="4">
                  <c:v>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Совместная проверка с прокуратурой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СО-25 нарушений</c:v>
                </c:pt>
                <c:pt idx="1">
                  <c:v>ТО-29 нарушений</c:v>
                </c:pt>
                <c:pt idx="2">
                  <c:v>ХМАО-67 нарушений</c:v>
                </c:pt>
                <c:pt idx="3">
                  <c:v>ЯНАО-36 нарушений</c:v>
                </c:pt>
                <c:pt idx="4">
                  <c:v>Всего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</c:v>
                </c:pt>
                <c:pt idx="4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ПВП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СО-25 нарушений</c:v>
                </c:pt>
                <c:pt idx="1">
                  <c:v>ТО-29 нарушений</c:v>
                </c:pt>
                <c:pt idx="2">
                  <c:v>ХМАО-67 нарушений</c:v>
                </c:pt>
                <c:pt idx="3">
                  <c:v>ЯНАО-36 нарушений</c:v>
                </c:pt>
                <c:pt idx="4">
                  <c:v>Всего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1">
                  <c:v>21</c:v>
                </c:pt>
                <c:pt idx="4">
                  <c:v>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7956080"/>
        <c:axId val="127956472"/>
      </c:barChart>
      <c:catAx>
        <c:axId val="12795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956472"/>
        <c:crosses val="autoZero"/>
        <c:auto val="1"/>
        <c:lblAlgn val="ctr"/>
        <c:lblOffset val="100"/>
        <c:noMultiLvlLbl val="0"/>
      </c:catAx>
      <c:valAx>
        <c:axId val="127956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95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Нарушения:</a:t>
            </a:r>
          </a:p>
        </c:rich>
      </c:tx>
      <c:layout>
        <c:manualLayout>
          <c:xMode val="edge"/>
          <c:yMode val="edge"/>
          <c:x val="0.10755846724636574"/>
          <c:y val="5.4346026913990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Статические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1.8214122425757699E-2"/>
                  <c:y val="0.141360064729431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2596501367983041E-2"/>
                  <c:y val="6.96938270152866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674424052398263E-2"/>
                  <c:y val="-0.172982070225089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0014675343489544E-2"/>
                  <c:y val="0.104277422042697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503498606909436E-2"/>
                  <c:y val="0.128590935566925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087182301548441E-2"/>
                  <c:y val="-8.46462397479120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охранных зон магистральных трубопроводов</c:v>
                </c:pt>
                <c:pt idx="1">
                  <c:v>контроля технического состояния </c:v>
                </c:pt>
                <c:pt idx="2">
                  <c:v>организационные (документарные)</c:v>
                </c:pt>
                <c:pt idx="3">
                  <c:v>проектных решений</c:v>
                </c:pt>
                <c:pt idx="4">
                  <c:v>защиты от проникновения посторонних лиц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55</c:v>
                </c:pt>
                <c:pt idx="2">
                  <c:v>68</c:v>
                </c:pt>
                <c:pt idx="3">
                  <c:v>17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5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8209894220296787E-2"/>
          <c:y val="0.19873583696193797"/>
          <c:w val="0.3230650703977106"/>
          <c:h val="0.73277204978404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Количество</a:t>
            </a:r>
            <a:r>
              <a:rPr lang="ru-RU" baseline="0" dirty="0" smtClean="0"/>
              <a:t> проверок</a:t>
            </a:r>
            <a:endParaRPr lang="ru-RU" dirty="0"/>
          </a:p>
        </c:rich>
      </c:tx>
      <c:layout>
        <c:manualLayout>
          <c:xMode val="edge"/>
          <c:yMode val="edge"/>
          <c:x val="0.38109325409932271"/>
          <c:y val="1.7808901588079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4637196354563585E-2"/>
          <c:y val="9.7057528130278861E-2"/>
          <c:w val="0.87546090635590512"/>
          <c:h val="0.700282915998797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ПГН в.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111</c:v>
                </c:pt>
                <c:pt idx="1">
                  <c:v>110</c:v>
                </c:pt>
                <c:pt idx="2">
                  <c:v>105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ПНГ докум.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38</c:v>
                </c:pt>
                <c:pt idx="2">
                  <c:v>211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ПП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</c:v>
                </c:pt>
                <c:pt idx="1">
                  <c:v>8</c:v>
                </c:pt>
                <c:pt idx="2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Проф. визиты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2">
                  <c:v>31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ЛЛ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Совместная порверка с прокуратурой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1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ПВП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1">
                  <c:v>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ШК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Лист1!$I$2:$I$4</c:f>
              <c:numCache>
                <c:formatCode>General</c:formatCode>
                <c:ptCount val="3"/>
                <c:pt idx="1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27949808"/>
        <c:axId val="127947064"/>
      </c:barChart>
      <c:catAx>
        <c:axId val="12794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947064"/>
        <c:crosses val="autoZero"/>
        <c:auto val="1"/>
        <c:lblAlgn val="ctr"/>
        <c:lblOffset val="100"/>
        <c:noMultiLvlLbl val="0"/>
      </c:catAx>
      <c:valAx>
        <c:axId val="127947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94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918247362933501E-2"/>
          <c:y val="0.91219631465365025"/>
          <c:w val="0.89999997729944681"/>
          <c:h val="6.0983333133881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Количество</a:t>
            </a:r>
            <a:r>
              <a:rPr lang="ru-RU" baseline="0" dirty="0" smtClean="0"/>
              <a:t> предписаний</a:t>
            </a:r>
            <a:endParaRPr lang="ru-RU" dirty="0"/>
          </a:p>
        </c:rich>
      </c:tx>
      <c:layout>
        <c:manualLayout>
          <c:xMode val="edge"/>
          <c:yMode val="edge"/>
          <c:x val="0.38109325409932271"/>
          <c:y val="1.7808901588079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4637196354563585E-2"/>
          <c:y val="9.7057528130278861E-2"/>
          <c:w val="0.87546090635590512"/>
          <c:h val="0.7002829159987975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ПГН (выездная)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</c:v>
                </c:pt>
                <c:pt idx="1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ПП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ПВП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27627296"/>
        <c:axId val="127626512"/>
      </c:barChart>
      <c:catAx>
        <c:axId val="127627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626512"/>
        <c:crosses val="autoZero"/>
        <c:auto val="1"/>
        <c:lblAlgn val="ctr"/>
        <c:lblOffset val="100"/>
        <c:noMultiLvlLbl val="0"/>
      </c:catAx>
      <c:valAx>
        <c:axId val="127626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62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72051941589663"/>
          <c:y val="0.91219631465365025"/>
          <c:w val="0.2685316533107962"/>
          <c:h val="6.11013614555168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Количество</a:t>
            </a:r>
            <a:r>
              <a:rPr lang="ru-RU" baseline="0" dirty="0" smtClean="0"/>
              <a:t> нарушений</a:t>
            </a:r>
            <a:endParaRPr lang="ru-RU" dirty="0"/>
          </a:p>
        </c:rich>
      </c:tx>
      <c:layout>
        <c:manualLayout>
          <c:xMode val="edge"/>
          <c:yMode val="edge"/>
          <c:x val="0.35514649241327761"/>
          <c:y val="2.3768979857516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742977073122341E-2"/>
          <c:y val="8.7949428445136979E-2"/>
          <c:w val="0.88266833197924532"/>
          <c:h val="0.6356856207998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41</c:v>
                </c:pt>
                <c:pt idx="1">
                  <c:v>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ХМАО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206</c:v>
                </c:pt>
                <c:pt idx="1">
                  <c:v>61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ЯНАО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18</c:v>
                </c:pt>
                <c:pt idx="1">
                  <c:v>33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27625728"/>
        <c:axId val="127628472"/>
      </c:barChart>
      <c:catAx>
        <c:axId val="12762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628472"/>
        <c:crosses val="autoZero"/>
        <c:auto val="1"/>
        <c:lblAlgn val="ctr"/>
        <c:lblOffset val="100"/>
        <c:noMultiLvlLbl val="0"/>
      </c:catAx>
      <c:valAx>
        <c:axId val="127628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62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871123738672146"/>
          <c:y val="0.86804119373769895"/>
          <c:w val="0.283370777895745"/>
          <c:h val="6.9583221672731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Количество</a:t>
            </a:r>
            <a:r>
              <a:rPr lang="ru-RU" baseline="0" dirty="0" smtClean="0"/>
              <a:t> штрафов</a:t>
            </a:r>
            <a:endParaRPr lang="ru-RU" dirty="0"/>
          </a:p>
        </c:rich>
      </c:tx>
      <c:layout>
        <c:manualLayout>
          <c:xMode val="edge"/>
          <c:yMode val="edge"/>
          <c:x val="0.21034648716501034"/>
          <c:y val="1.109721372115931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312211192176768"/>
          <c:y val="8.7949543603800195E-2"/>
          <c:w val="0.83179302321692616"/>
          <c:h val="0.6356856207998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Юр.л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Дл.л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51</c:v>
                </c:pt>
                <c:pt idx="1">
                  <c:v>36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27627688"/>
        <c:axId val="225014312"/>
      </c:barChart>
      <c:catAx>
        <c:axId val="127627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014312"/>
        <c:crosses val="autoZero"/>
        <c:auto val="1"/>
        <c:lblAlgn val="ctr"/>
        <c:lblOffset val="100"/>
        <c:noMultiLvlLbl val="0"/>
      </c:catAx>
      <c:valAx>
        <c:axId val="225014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627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11949354312368"/>
          <c:y val="0.84409638874843651"/>
          <c:w val="0.26237508821276023"/>
          <c:h val="6.9162519626367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Сумма штрафов</a:t>
            </a:r>
            <a:endParaRPr lang="ru-RU" dirty="0"/>
          </a:p>
        </c:rich>
      </c:tx>
      <c:layout>
        <c:manualLayout>
          <c:xMode val="edge"/>
          <c:yMode val="edge"/>
          <c:x val="0.21034648716501034"/>
          <c:y val="1.109721372115931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312211192176768"/>
          <c:y val="8.7949543603800195E-2"/>
          <c:w val="0.82697611699765927"/>
          <c:h val="0.6356856207998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Юр.л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3170</c:v>
                </c:pt>
                <c:pt idx="1">
                  <c:v>920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Дл.л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1108</c:v>
                </c:pt>
                <c:pt idx="1">
                  <c:v>700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25017056"/>
        <c:axId val="225015096"/>
      </c:barChart>
      <c:catAx>
        <c:axId val="225017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015096"/>
        <c:crosses val="autoZero"/>
        <c:auto val="1"/>
        <c:lblAlgn val="ctr"/>
        <c:lblOffset val="100"/>
        <c:noMultiLvlLbl val="0"/>
      </c:catAx>
      <c:valAx>
        <c:axId val="225015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 dirty="0" smtClean="0"/>
                  <a:t>Тыс. </a:t>
                </a:r>
                <a:r>
                  <a:rPr lang="ru-RU" sz="1100" dirty="0" err="1" smtClean="0"/>
                  <a:t>руб</a:t>
                </a:r>
                <a:endParaRPr lang="ru-RU" sz="1100" dirty="0"/>
              </a:p>
            </c:rich>
          </c:tx>
          <c:layout>
            <c:manualLayout>
              <c:xMode val="edge"/>
              <c:yMode val="edge"/>
              <c:x val="0.85185083675471829"/>
              <c:y val="0.803757617691673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01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12621210210984"/>
          <c:y val="0.83395720786651406"/>
          <c:w val="0.25124370309870581"/>
          <c:h val="7.59219735476488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Результат рассмотрения</a:t>
            </a:r>
            <a:endParaRPr lang="ru-RU" dirty="0"/>
          </a:p>
        </c:rich>
      </c:tx>
      <c:layout>
        <c:manualLayout>
          <c:xMode val="edge"/>
          <c:yMode val="edge"/>
          <c:x val="0.35514649241327761"/>
          <c:y val="2.3768979857516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1663830232551282E-2"/>
          <c:y val="0.1031296922852943"/>
          <c:w val="0.88266833197924532"/>
          <c:h val="0.6356856207998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</c:v>
                </c:pt>
                <c:pt idx="1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</c:v>
                </c:pt>
                <c:pt idx="1">
                  <c:v>28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225008040"/>
        <c:axId val="225006472"/>
      </c:barChart>
      <c:catAx>
        <c:axId val="225008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006472"/>
        <c:crosses val="autoZero"/>
        <c:auto val="1"/>
        <c:lblAlgn val="ctr"/>
        <c:lblOffset val="100"/>
        <c:noMultiLvlLbl val="0"/>
      </c:catAx>
      <c:valAx>
        <c:axId val="225006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008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61599267589355"/>
          <c:y val="0.84071671882541577"/>
          <c:w val="0.61948209142012167"/>
          <c:h val="6.21295925975774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2025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Согласованипе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Жалоба</c:v>
                </c:pt>
                <c:pt idx="1">
                  <c:v>Ходатайство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Жалоба</c:v>
                </c:pt>
                <c:pt idx="1">
                  <c:v>Ходатайство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Отказано в рассмотрении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Жалоба</c:v>
                </c:pt>
                <c:pt idx="1">
                  <c:v>Ходатайство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Отозвана заявителем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Жалоба</c:v>
                </c:pt>
                <c:pt idx="1">
                  <c:v>Ходатайство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016528"/>
        <c:axId val="134018488"/>
      </c:barChart>
      <c:catAx>
        <c:axId val="134016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018488"/>
        <c:crosses val="autoZero"/>
        <c:auto val="1"/>
        <c:lblAlgn val="ctr"/>
        <c:lblOffset val="100"/>
        <c:noMultiLvlLbl val="0"/>
      </c:catAx>
      <c:valAx>
        <c:axId val="1340184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3401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2024</a:t>
            </a:r>
            <a:endParaRPr lang="ru-RU" dirty="0"/>
          </a:p>
        </c:rich>
      </c:tx>
      <c:layout>
        <c:manualLayout>
          <c:xMode val="edge"/>
          <c:yMode val="edge"/>
          <c:x val="0.46138575757097416"/>
          <c:y val="0.11243153581105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588749905728477"/>
          <c:y val="0.24693515733658872"/>
          <c:w val="0.85655945645482456"/>
          <c:h val="0.415958372184165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round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Жалоба</c:v>
                </c:pt>
                <c:pt idx="1">
                  <c:v>Ходатайство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Жалоба</c:v>
                </c:pt>
                <c:pt idx="1">
                  <c:v>Ходатайство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Отказано в рассмотрении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Жалоба</c:v>
                </c:pt>
                <c:pt idx="1">
                  <c:v>Ходатайство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Отозвана заявителем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Жалоба</c:v>
                </c:pt>
                <c:pt idx="1">
                  <c:v>Ходатайство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Частично согласовано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Жалоба</c:v>
                </c:pt>
                <c:pt idx="1">
                  <c:v>Ходатайство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023976"/>
        <c:axId val="134016920"/>
      </c:barChart>
      <c:catAx>
        <c:axId val="134023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016920"/>
        <c:crosses val="autoZero"/>
        <c:auto val="1"/>
        <c:lblAlgn val="ctr"/>
        <c:lblOffset val="100"/>
        <c:noMultiLvlLbl val="0"/>
      </c:catAx>
      <c:valAx>
        <c:axId val="134016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02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1.5736657917760279E-2"/>
                  <c:y val="6.03278077292797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753171478565179E-2"/>
                  <c:y val="7.77322293850112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776137357830375E-2"/>
                  <c:y val="5.39287833738428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275833357720003E-2"/>
                  <c:y val="2.64386051795678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2399066683342798E-2"/>
                  <c:y val="-6.458511985718522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Организации государственной муниципальной власти</c:v>
                </c:pt>
                <c:pt idx="1">
                  <c:v>Муниципальные предприятия</c:v>
                </c:pt>
                <c:pt idx="2">
                  <c:v>Микропредприятия</c:v>
                </c:pt>
                <c:pt idx="3">
                  <c:v>Малые предприятия</c:v>
                </c:pt>
                <c:pt idx="4">
                  <c:v>Средние предпрятия</c:v>
                </c:pt>
                <c:pt idx="5">
                  <c:v>Крупные предприятия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48731815086107E-2"/>
          <c:y val="3.8587355513803795E-2"/>
          <c:w val="0.31465934485829977"/>
          <c:h val="0.812800787312235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18 ОПО в Свердловской области</a:t>
            </a:r>
            <a:endParaRPr lang="ru-RU" dirty="0"/>
          </a:p>
        </c:rich>
      </c:tx>
      <c:layout>
        <c:manualLayout>
          <c:xMode val="edge"/>
          <c:yMode val="edge"/>
          <c:x val="0.25393759922091391"/>
          <c:y val="0.148638643331972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1688597465677526"/>
          <c:y val="0.16852797401923794"/>
          <c:w val="0.35737592252505912"/>
          <c:h val="0.668182623801537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5.044161911650169E-2"/>
                  <c:y val="8.43755231990589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942830488579592E-2"/>
                  <c:y val="-6.14338150034165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724836649149312E-2"/>
                  <c:y val="-8.25664926521972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2799882218297706E-2"/>
                  <c:y val="6.37216151764337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781342946637565E-2"/>
                  <c:y val="-7.87578948431559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7292108446063326E-2"/>
                  <c:y val="-5.22181309377630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2829868675892617E-2"/>
                  <c:y val="2.15353102796207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Участок МГ - 5 ед. </c:v>
                </c:pt>
                <c:pt idx="1">
                  <c:v>КС - 5 ед.</c:v>
                </c:pt>
                <c:pt idx="2">
                  <c:v>ГРС - 4 ед.</c:v>
                </c:pt>
                <c:pt idx="3">
                  <c:v>АГНКС - 4 ед.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0.28000000000000003</c:v>
                </c:pt>
                <c:pt idx="2">
                  <c:v>0.22</c:v>
                </c:pt>
                <c:pt idx="3">
                  <c:v>0.22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4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923780903340826"/>
          <c:y val="0.55297619903142869"/>
          <c:w val="0.18830269593825119"/>
          <c:h val="0.257378199259062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25 ОПО в Тюменской области</a:t>
            </a:r>
            <a:endParaRPr lang="ru-RU" dirty="0"/>
          </a:p>
        </c:rich>
      </c:tx>
      <c:layout>
        <c:manualLayout>
          <c:xMode val="edge"/>
          <c:yMode val="edge"/>
          <c:x val="0.2346071201197632"/>
          <c:y val="0.131371860465748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1688597465677526"/>
          <c:y val="0.16852797401923794"/>
          <c:w val="0.35737592252505912"/>
          <c:h val="0.668182623801537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3.6383088861119295E-2"/>
                  <c:y val="9.6708939532075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5214779334347963E-2"/>
                  <c:y val="-1.95001994711587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325130909685153E-2"/>
                  <c:y val="-5.78996599861633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308615595919161E-2"/>
                  <c:y val="-6.20792314203396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1394247819509502E-2"/>
                  <c:y val="-8.61579446429660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4990894472603724E-2"/>
                  <c:y val="-1.02845154055052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0528654702433014E-2"/>
                  <c:y val="3.6335409879241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730436538120134E-2"/>
                  <c:y val="7.41813233619766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Участок МГ, 8 ед.</c:v>
                </c:pt>
                <c:pt idx="1">
                  <c:v>Участок МН, 2 ед.</c:v>
                </c:pt>
                <c:pt idx="2">
                  <c:v>Площадка сливо-наливная, 1 ед.</c:v>
                </c:pt>
                <c:pt idx="3">
                  <c:v>НПС, 2 ед.</c:v>
                </c:pt>
                <c:pt idx="4">
                  <c:v>КС, 6 ед.</c:v>
                </c:pt>
                <c:pt idx="5">
                  <c:v>АГНКС, 1 ед.</c:v>
                </c:pt>
                <c:pt idx="6">
                  <c:v>ГРС, 3 ед.</c:v>
                </c:pt>
                <c:pt idx="7">
                  <c:v>РП, 2 ед.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0.32</c:v>
                </c:pt>
                <c:pt idx="1">
                  <c:v>0.08</c:v>
                </c:pt>
                <c:pt idx="2">
                  <c:v>0.04</c:v>
                </c:pt>
                <c:pt idx="3">
                  <c:v>0.08</c:v>
                </c:pt>
                <c:pt idx="4">
                  <c:v>0.24</c:v>
                </c:pt>
                <c:pt idx="5">
                  <c:v>0.04</c:v>
                </c:pt>
                <c:pt idx="6">
                  <c:v>0.12</c:v>
                </c:pt>
                <c:pt idx="7">
                  <c:v>0.08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4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815001365033478"/>
          <c:y val="0.14844014330847097"/>
          <c:w val="0.32010138746347166"/>
          <c:h val="0.7260480199137088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106</a:t>
            </a:r>
            <a:r>
              <a:rPr lang="ru-RU" baseline="0" dirty="0" smtClean="0"/>
              <a:t> </a:t>
            </a:r>
            <a:r>
              <a:rPr lang="ru-RU" dirty="0" smtClean="0"/>
              <a:t>ОПО</a:t>
            </a:r>
            <a:endParaRPr lang="ru-RU" dirty="0"/>
          </a:p>
        </c:rich>
      </c:tx>
      <c:layout>
        <c:manualLayout>
          <c:xMode val="edge"/>
          <c:yMode val="edge"/>
          <c:x val="0.36113389241820421"/>
          <c:y val="0.141238593532162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1688597465677526"/>
          <c:y val="0.16852797401923794"/>
          <c:w val="0.35737592252505912"/>
          <c:h val="0.668182623801537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5.044161911650169E-2"/>
                  <c:y val="8.43755231990589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244044462039257E-2"/>
                  <c:y val="5.6966981793546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023916936225609E-2"/>
                  <c:y val="-8.25664926521972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793983032073514E-2"/>
                  <c:y val="-4.4812448554115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781342946637565E-2"/>
                  <c:y val="-7.87578948431559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7292108446063326E-2"/>
                  <c:y val="-5.22181309377630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2829868675892617E-2"/>
                  <c:y val="2.15353102796207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Участок МГ, 31 ед.</c:v>
                </c:pt>
                <c:pt idx="1">
                  <c:v>Участок МН, 5 ед.</c:v>
                </c:pt>
                <c:pt idx="2">
                  <c:v>Участок МП, 5 ед.</c:v>
                </c:pt>
                <c:pt idx="3">
                  <c:v>НПС, 5 ед.</c:v>
                </c:pt>
                <c:pt idx="4">
                  <c:v>КС, 22 ед.</c:v>
                </c:pt>
                <c:pt idx="5">
                  <c:v>АГНКС, 14 ед.</c:v>
                </c:pt>
                <c:pt idx="6">
                  <c:v>ГРС, 18 ед.</c:v>
                </c:pt>
                <c:pt idx="7">
                  <c:v>РП, 4 ед.</c:v>
                </c:pt>
                <c:pt idx="8">
                  <c:v>ПХГ, 1 ед.</c:v>
                </c:pt>
                <c:pt idx="9">
                  <c:v>ТСБ, 1 ед.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0.28999999999999998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0.21</c:v>
                </c:pt>
                <c:pt idx="5">
                  <c:v>0.13</c:v>
                </c:pt>
                <c:pt idx="6">
                  <c:v>0.17</c:v>
                </c:pt>
                <c:pt idx="7">
                  <c:v>0.04</c:v>
                </c:pt>
                <c:pt idx="8">
                  <c:v>0.01</c:v>
                </c:pt>
                <c:pt idx="9">
                  <c:v>0.01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4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923780903340826"/>
          <c:y val="0.14844014330847097"/>
          <c:w val="0.18830269593825119"/>
          <c:h val="0.7260480199137088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71 ОПО</a:t>
            </a:r>
            <a:endParaRPr lang="ru-RU" dirty="0"/>
          </a:p>
        </c:rich>
      </c:tx>
      <c:layout>
        <c:manualLayout>
          <c:xMode val="edge"/>
          <c:yMode val="edge"/>
          <c:x val="0.43777173995033625"/>
          <c:y val="0.141238681613526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1688597465677526"/>
          <c:y val="0.16852797401923794"/>
          <c:w val="0.35737592252505912"/>
          <c:h val="0.668182623801537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5.044161911650169E-2"/>
                  <c:y val="8.43755231990589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1855142066568E-2"/>
                  <c:y val="5.166633194875268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567814627762485E-2"/>
                  <c:y val="-2.8299460786922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793983032073514E-2"/>
                  <c:y val="-4.4812448554115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781342946637565E-2"/>
                  <c:y val="-7.87578948431559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7292108446063326E-2"/>
                  <c:y val="-5.22181309377630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2829868675892617E-2"/>
                  <c:y val="2.15353102796207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Участок МГ, 20 ед.</c:v>
                </c:pt>
                <c:pt idx="1">
                  <c:v>Участок МН, 2 ед.</c:v>
                </c:pt>
                <c:pt idx="2">
                  <c:v>Участок МП, 6 ед.</c:v>
                </c:pt>
                <c:pt idx="3">
                  <c:v>НПС, 3 ед.</c:v>
                </c:pt>
                <c:pt idx="4">
                  <c:v>КС, 17 ед.</c:v>
                </c:pt>
                <c:pt idx="5">
                  <c:v>АГНКС, 6 ед.</c:v>
                </c:pt>
                <c:pt idx="6">
                  <c:v>ГРС, 14 ед.</c:v>
                </c:pt>
                <c:pt idx="7">
                  <c:v>РП, 2 ед.</c:v>
                </c:pt>
                <c:pt idx="8">
                  <c:v>ТСБ, 1 ед.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0.28000000000000003</c:v>
                </c:pt>
                <c:pt idx="1">
                  <c:v>0.03</c:v>
                </c:pt>
                <c:pt idx="2">
                  <c:v>0.08</c:v>
                </c:pt>
                <c:pt idx="3">
                  <c:v>0.04</c:v>
                </c:pt>
                <c:pt idx="4">
                  <c:v>0.24</c:v>
                </c:pt>
                <c:pt idx="5">
                  <c:v>0.08</c:v>
                </c:pt>
                <c:pt idx="6">
                  <c:v>0.2</c:v>
                </c:pt>
                <c:pt idx="7">
                  <c:v>0.03</c:v>
                </c:pt>
                <c:pt idx="8">
                  <c:v>0.01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4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923780903340826"/>
          <c:y val="0.14844014330847097"/>
          <c:w val="0.18830269593825119"/>
          <c:h val="0.7260480199137088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СО-13 проверок.</c:v>
                </c:pt>
                <c:pt idx="1">
                  <c:v>ТО-18 проверок.</c:v>
                </c:pt>
                <c:pt idx="2">
                  <c:v>ХМАО-Югра-72 проверки</c:v>
                </c:pt>
                <c:pt idx="3">
                  <c:v>ЯНАО-58 проверок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11</c:v>
                </c:pt>
                <c:pt idx="2">
                  <c:v>45</c:v>
                </c:pt>
                <c:pt idx="3">
                  <c:v>36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 </a:t>
            </a:r>
            <a:r>
              <a:rPr lang="ru-RU" dirty="0" smtClean="0"/>
              <a:t>предписаний</a:t>
            </a:r>
            <a:endParaRPr lang="ru-RU" dirty="0"/>
          </a:p>
        </c:rich>
      </c:tx>
      <c:layout>
        <c:manualLayout>
          <c:xMode val="edge"/>
          <c:yMode val="edge"/>
          <c:x val="0.23141441338332941"/>
          <c:y val="2.88132589996626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80419020920035"/>
          <c:y val="0.11507162162762835"/>
          <c:w val="0.5703537117091414"/>
          <c:h val="0.5378426413336648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проверок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9.7777005947913886E-2"/>
                  <c:y val="-4.95113203322886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276953229177645"/>
                  <c:y val="2.03755921484663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7803241271948048E-2"/>
                  <c:y val="2.66151859046147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570199648955353E-2"/>
                  <c:y val="-6.509100411582516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1247139233283507E-3"/>
                  <c:y val="1.34381352385332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ПП</c:v>
                </c:pt>
                <c:pt idx="1">
                  <c:v>ПГН (выездная)</c:v>
                </c:pt>
                <c:pt idx="2">
                  <c:v>ПВП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27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76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321826177023317E-2"/>
          <c:y val="0.75096134568041906"/>
          <c:w val="0.89905490811434385"/>
          <c:h val="0.14207820044417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 регионам</a:t>
            </a:r>
          </a:p>
        </c:rich>
      </c:tx>
      <c:layout>
        <c:manualLayout>
          <c:xMode val="edge"/>
          <c:yMode val="edge"/>
          <c:x val="0.35514649241327761"/>
          <c:y val="2.3768979857516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076474638665345"/>
          <c:y val="0.12089784120802809"/>
          <c:w val="0.8293334099935602"/>
          <c:h val="0.569161194071176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ПП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СО</c:v>
                </c:pt>
                <c:pt idx="1">
                  <c:v>ТО</c:v>
                </c:pt>
                <c:pt idx="2">
                  <c:v>ХМАО</c:v>
                </c:pt>
                <c:pt idx="3">
                  <c:v>ЯНАО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ПГН (выездная)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СО</c:v>
                </c:pt>
                <c:pt idx="1">
                  <c:v>ТО</c:v>
                </c:pt>
                <c:pt idx="2">
                  <c:v>ХМАО</c:v>
                </c:pt>
                <c:pt idx="3">
                  <c:v>ЯНАО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ПВП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СО</c:v>
                </c:pt>
                <c:pt idx="1">
                  <c:v>ТО</c:v>
                </c:pt>
                <c:pt idx="2">
                  <c:v>ХМАО</c:v>
                </c:pt>
                <c:pt idx="3">
                  <c:v>ЯНАО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2939968"/>
        <c:axId val="132940360"/>
      </c:barChart>
      <c:catAx>
        <c:axId val="132939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40360"/>
        <c:crosses val="autoZero"/>
        <c:auto val="1"/>
        <c:lblAlgn val="ctr"/>
        <c:lblOffset val="100"/>
        <c:noMultiLvlLbl val="0"/>
      </c:catAx>
      <c:valAx>
        <c:axId val="132940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93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18302316253553"/>
          <c:y val="0.82173499755613311"/>
          <c:w val="0.44946091156787343"/>
          <c:h val="6.0983333133881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0.12704</cdr:x>
      <cdr:y>0.06919</cdr:y>
    </cdr:from>
    <cdr:to>
      <cdr:x>0.12731</cdr:x>
      <cdr:y>0.17746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014105" y="148502"/>
          <a:ext cx="2106" cy="23236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0.26943</cdr:x>
      <cdr:y>0.06605</cdr:y>
    </cdr:from>
    <cdr:to>
      <cdr:x>0.26969</cdr:x>
      <cdr:y>0.17432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2150648" y="141756"/>
          <a:ext cx="2106" cy="23236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0.41088</cdr:x>
      <cdr:y>0.06587</cdr:y>
    </cdr:from>
    <cdr:to>
      <cdr:x>0.41115</cdr:x>
      <cdr:y>0.17413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3279788" y="151612"/>
          <a:ext cx="2155" cy="24916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0.55351</cdr:x>
      <cdr:y>0.07467</cdr:y>
    </cdr:from>
    <cdr:to>
      <cdr:x>0.55377</cdr:x>
      <cdr:y>0.18294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4418247" y="171866"/>
          <a:ext cx="2075" cy="24918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0.69695</cdr:x>
      <cdr:y>0.07411</cdr:y>
    </cdr:from>
    <cdr:to>
      <cdr:x>0.69721</cdr:x>
      <cdr:y>0.18238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>
          <a:off x="5563213" y="159055"/>
          <a:ext cx="2106" cy="23236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0.83845</cdr:x>
      <cdr:y>0.07162</cdr:y>
    </cdr:from>
    <cdr:to>
      <cdr:x>0.83872</cdr:x>
      <cdr:y>0.17989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6692766" y="153709"/>
          <a:ext cx="2106" cy="23236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10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10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>
              <a:defRPr sz="1200"/>
            </a:lvl1pPr>
          </a:lstStyle>
          <a:p>
            <a:fld id="{401E0716-219B-4526-8CEB-5CAB3474FF48}" type="datetimeFigureOut">
              <a:rPr lang="ru-RU" smtClean="0"/>
              <a:pPr/>
              <a:t>17 марта 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10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242"/>
            <a:ext cx="2946400" cy="496810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r">
              <a:defRPr sz="1200"/>
            </a:lvl1pPr>
          </a:lstStyle>
          <a:p>
            <a:fld id="{5AED6A67-6993-4DD8-9D52-B097C0E72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05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055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8055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>
              <a:defRPr sz="1200"/>
            </a:lvl1pPr>
          </a:lstStyle>
          <a:p>
            <a:fld id="{A1E5D531-EAED-4C26-B950-2228F0D1EF97}" type="datetimeFigureOut">
              <a:rPr lang="ru-RU" smtClean="0"/>
              <a:pPr/>
              <a:t>17 марта 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8" rIns="91438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8" tIns="45718" rIns="91438" bIns="457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8054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8054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r">
              <a:defRPr sz="1200"/>
            </a:lvl1pPr>
          </a:lstStyle>
          <a:p>
            <a:fld id="{E3575EB4-435C-49B3-8603-7CCCA8AEF3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43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68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99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08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14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46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94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45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58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50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53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831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8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760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3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4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64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51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15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8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D4F7-7AD8-45B7-B22C-03FE68F60615}" type="datetimeFigureOut">
              <a:rPr lang="ru-RU" smtClean="0"/>
              <a:pPr/>
              <a:t>17 марта 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chart" Target="../charts/chart9.xml"/><Relationship Id="rId4" Type="http://schemas.openxmlformats.org/officeDocument/2006/relationships/image" Target="../media/image3.png"/><Relationship Id="rId9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chart" Target="../charts/chart16.xml"/><Relationship Id="rId4" Type="http://schemas.openxmlformats.org/officeDocument/2006/relationships/image" Target="../media/image3.png"/><Relationship Id="rId9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chart" Target="../charts/chart19.xml"/><Relationship Id="rId4" Type="http://schemas.openxmlformats.org/officeDocument/2006/relationships/image" Target="../media/image3.png"/><Relationship Id="rId9" Type="http://schemas.openxmlformats.org/officeDocument/2006/relationships/chart" Target="../charts/char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33190"/>
          <a:stretch/>
        </p:blipFill>
        <p:spPr>
          <a:xfrm>
            <a:off x="9758" y="0"/>
            <a:ext cx="9120034" cy="3436374"/>
          </a:xfrm>
          <a:prstGeom prst="rect">
            <a:avLst/>
          </a:prstGeom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0638" y="2662238"/>
            <a:ext cx="9144000" cy="380359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b="0" i="1" dirty="0">
              <a:solidFill>
                <a:schemeClr val="bg2"/>
              </a:solidFill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1442542" y="3675750"/>
            <a:ext cx="6300192" cy="1272911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102361" tIns="51180" rIns="102361" bIns="51180">
            <a:spAutoFit/>
            <a:scene3d>
              <a:camera prst="orthographicFront"/>
              <a:lightRig rig="threePt" dir="t"/>
            </a:scene3d>
            <a:sp3d extrusionH="57150">
              <a:extrusionClr>
                <a:schemeClr val="bg2">
                  <a:lumMod val="40000"/>
                  <a:lumOff val="60000"/>
                </a:schemeClr>
              </a:extrusionClr>
            </a:sp3d>
          </a:bodyPr>
          <a:lstStyle/>
          <a:p>
            <a:pPr algn="ctr">
              <a:defRPr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к совещанию</a:t>
            </a:r>
            <a:endParaRPr lang="ru-RU" sz="19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1419382" y="4671535"/>
            <a:ext cx="6300787" cy="349581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102361" tIns="51180" rIns="102361" bIns="51180"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Тюмень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TextBox 11"/>
          <p:cNvSpPr txBox="1">
            <a:spLocks noChangeArrowheads="1"/>
          </p:cNvSpPr>
          <p:nvPr/>
        </p:nvSpPr>
        <p:spPr bwMode="auto">
          <a:xfrm>
            <a:off x="74384" y="4038382"/>
            <a:ext cx="3284377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Смирнов Антон Анатольевич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по надзору </a:t>
            </a:r>
            <a:b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магистральным трубопроводным транспортом</a:t>
            </a:r>
            <a:endParaRPr lang="ru-RU" alt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539495" y="3253073"/>
            <a:ext cx="6106286" cy="349712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  <a:extLst/>
        </p:spPr>
        <p:txBody>
          <a:bodyPr wrap="square" lIns="72009" tIns="36005" rIns="72009" bIns="36005">
            <a:spAutoFit/>
          </a:bodyPr>
          <a:lstStyle/>
          <a:p>
            <a:pPr algn="ctr"/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Северо-Уральское управление Ростехнадзора</a:t>
            </a:r>
            <a:endParaRPr lang="ru-RU" alt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5803950" y="4038381"/>
            <a:ext cx="3284377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Гафуров Рамиль Рашитович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</a:t>
            </a:r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по надзору </a:t>
            </a:r>
            <a:b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магистральным трубопроводным транспортом</a:t>
            </a:r>
            <a:endParaRPr lang="ru-RU" alt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1609" y="6206"/>
            <a:ext cx="9143702" cy="925623"/>
            <a:chOff x="0" y="-18843"/>
            <a:chExt cx="9143702" cy="925623"/>
          </a:xfrm>
        </p:grpSpPr>
        <p:grpSp>
          <p:nvGrpSpPr>
            <p:cNvPr id="15" name="object 32"/>
            <p:cNvGrpSpPr/>
            <p:nvPr/>
          </p:nvGrpSpPr>
          <p:grpSpPr>
            <a:xfrm>
              <a:off x="0" y="-18843"/>
              <a:ext cx="9143702" cy="925623"/>
              <a:chOff x="0" y="0"/>
              <a:chExt cx="9906000" cy="1002791"/>
            </a:xfrm>
          </p:grpSpPr>
          <p:pic>
            <p:nvPicPr>
              <p:cNvPr id="18" name="object 3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906000" cy="975740"/>
              </a:xfrm>
              <a:prstGeom prst="rect">
                <a:avLst/>
              </a:prstGeom>
            </p:spPr>
          </p:pic>
          <p:pic>
            <p:nvPicPr>
              <p:cNvPr id="19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3712" y="68580"/>
                <a:ext cx="1588008" cy="316992"/>
              </a:xfrm>
              <a:prstGeom prst="rect">
                <a:avLst/>
              </a:prstGeom>
            </p:spPr>
          </p:pic>
          <p:pic>
            <p:nvPicPr>
              <p:cNvPr id="20" name="object 3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712" y="236220"/>
                <a:ext cx="2705100" cy="316991"/>
              </a:xfrm>
              <a:prstGeom prst="rect">
                <a:avLst/>
              </a:prstGeom>
            </p:spPr>
          </p:pic>
          <p:pic>
            <p:nvPicPr>
              <p:cNvPr id="22" name="object 3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43712" y="403859"/>
                <a:ext cx="1510284" cy="316991"/>
              </a:xfrm>
              <a:prstGeom prst="rect">
                <a:avLst/>
              </a:prstGeom>
            </p:spPr>
          </p:pic>
          <p:pic>
            <p:nvPicPr>
              <p:cNvPr id="23" name="object 3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7804" y="598931"/>
                <a:ext cx="1702308" cy="403860"/>
              </a:xfrm>
              <a:prstGeom prst="rect">
                <a:avLst/>
              </a:prstGeom>
            </p:spPr>
          </p:pic>
        </p:grpSp>
        <p:pic>
          <p:nvPicPr>
            <p:cNvPr id="16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1" y="21877"/>
              <a:ext cx="607422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6"/>
            <p:cNvSpPr txBox="1">
              <a:spLocks noChangeArrowheads="1"/>
            </p:cNvSpPr>
            <p:nvPr/>
          </p:nvSpPr>
          <p:spPr bwMode="auto">
            <a:xfrm>
              <a:off x="828328" y="51730"/>
              <a:ext cx="1751012" cy="7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9" tIns="36005" rIns="72009" bIns="36005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Северо-Уральское управление Ростехнадзора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622" y="2650332"/>
            <a:ext cx="9144000" cy="35451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76771" tIns="38385" rIns="76771" bIns="38385">
            <a:spAutoFit/>
          </a:bodyPr>
          <a:lstStyle/>
          <a:p>
            <a:pPr algn="ctr">
              <a:defRPr/>
            </a:pPr>
            <a:endParaRPr lang="ru-RU" sz="1800" i="1" dirty="0">
              <a:solidFill>
                <a:schemeClr val="bg2"/>
              </a:solidFill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561266" y="241686"/>
            <a:ext cx="6059835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Количество предписаний, выданных в 2025 году</a:t>
            </a:r>
            <a:endParaRPr lang="ru-RU" alt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681" y="869022"/>
            <a:ext cx="8986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tabLst>
                <a:tab pos="450215" algn="l"/>
                <a:tab pos="3759200" algn="l"/>
              </a:tabLst>
            </a:pPr>
            <a:endPara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0215" algn="l"/>
                <a:tab pos="3759200" algn="l"/>
              </a:tabLst>
            </a:pPr>
            <a:endParaRPr lang="ru-RU" sz="2000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599602" y="4843416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10</a:t>
            </a:r>
            <a:endParaRPr lang="ru-RU" altLang="ru-RU" sz="15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3643921625"/>
              </p:ext>
            </p:extLst>
          </p:nvPr>
        </p:nvGraphicFramePr>
        <p:xfrm>
          <a:off x="-11311" y="1028559"/>
          <a:ext cx="4030825" cy="4274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299065389"/>
              </p:ext>
            </p:extLst>
          </p:nvPr>
        </p:nvGraphicFramePr>
        <p:xfrm>
          <a:off x="3770027" y="910226"/>
          <a:ext cx="5215223" cy="423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97068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-18843"/>
            <a:ext cx="9143702" cy="925623"/>
            <a:chOff x="0" y="-18843"/>
            <a:chExt cx="9143702" cy="925623"/>
          </a:xfrm>
        </p:grpSpPr>
        <p:grpSp>
          <p:nvGrpSpPr>
            <p:cNvPr id="14" name="object 32"/>
            <p:cNvGrpSpPr/>
            <p:nvPr/>
          </p:nvGrpSpPr>
          <p:grpSpPr>
            <a:xfrm>
              <a:off x="0" y="-18843"/>
              <a:ext cx="9143702" cy="925623"/>
              <a:chOff x="0" y="0"/>
              <a:chExt cx="9906000" cy="1002791"/>
            </a:xfrm>
          </p:grpSpPr>
          <p:pic>
            <p:nvPicPr>
              <p:cNvPr id="17" name="object 3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906000" cy="975740"/>
              </a:xfrm>
              <a:prstGeom prst="rect">
                <a:avLst/>
              </a:prstGeom>
            </p:spPr>
          </p:pic>
          <p:pic>
            <p:nvPicPr>
              <p:cNvPr id="18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3712" y="68580"/>
                <a:ext cx="1588008" cy="316992"/>
              </a:xfrm>
              <a:prstGeom prst="rect">
                <a:avLst/>
              </a:prstGeom>
            </p:spPr>
          </p:pic>
          <p:pic>
            <p:nvPicPr>
              <p:cNvPr id="19" name="object 3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712" y="236220"/>
                <a:ext cx="2705100" cy="316991"/>
              </a:xfrm>
              <a:prstGeom prst="rect">
                <a:avLst/>
              </a:prstGeom>
            </p:spPr>
          </p:pic>
          <p:pic>
            <p:nvPicPr>
              <p:cNvPr id="20" name="object 3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43712" y="403859"/>
                <a:ext cx="1510284" cy="316991"/>
              </a:xfrm>
              <a:prstGeom prst="rect">
                <a:avLst/>
              </a:prstGeom>
            </p:spPr>
          </p:pic>
          <p:pic>
            <p:nvPicPr>
              <p:cNvPr id="22" name="object 3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7804" y="598931"/>
                <a:ext cx="1702308" cy="403860"/>
              </a:xfrm>
              <a:prstGeom prst="rect">
                <a:avLst/>
              </a:prstGeom>
            </p:spPr>
          </p:pic>
        </p:grpSp>
        <p:pic>
          <p:nvPicPr>
            <p:cNvPr id="15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1" y="21877"/>
              <a:ext cx="607422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828328" y="51730"/>
              <a:ext cx="1751012" cy="7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9" tIns="36005" rIns="72009" bIns="36005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Северо-Уральское управление Ростехнадзора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435678" y="252451"/>
            <a:ext cx="6059835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Количество нарушений, обнаруженных в 2025 году</a:t>
            </a:r>
            <a:endParaRPr lang="ru-RU" alt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599602" y="4843416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11</a:t>
            </a:r>
            <a:endParaRPr lang="ru-RU" altLang="ru-RU" sz="15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237646632"/>
              </p:ext>
            </p:extLst>
          </p:nvPr>
        </p:nvGraphicFramePr>
        <p:xfrm>
          <a:off x="434715" y="996051"/>
          <a:ext cx="8164887" cy="4014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31975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-18843"/>
            <a:ext cx="9143702" cy="925623"/>
            <a:chOff x="0" y="-18843"/>
            <a:chExt cx="9143702" cy="925623"/>
          </a:xfrm>
        </p:grpSpPr>
        <p:grpSp>
          <p:nvGrpSpPr>
            <p:cNvPr id="23" name="object 32"/>
            <p:cNvGrpSpPr/>
            <p:nvPr/>
          </p:nvGrpSpPr>
          <p:grpSpPr>
            <a:xfrm>
              <a:off x="0" y="-18843"/>
              <a:ext cx="9143702" cy="925623"/>
              <a:chOff x="0" y="0"/>
              <a:chExt cx="9906000" cy="1002791"/>
            </a:xfrm>
          </p:grpSpPr>
          <p:pic>
            <p:nvPicPr>
              <p:cNvPr id="28" name="object 3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906000" cy="975740"/>
              </a:xfrm>
              <a:prstGeom prst="rect">
                <a:avLst/>
              </a:prstGeom>
            </p:spPr>
          </p:pic>
          <p:pic>
            <p:nvPicPr>
              <p:cNvPr id="34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3712" y="68580"/>
                <a:ext cx="1588008" cy="316992"/>
              </a:xfrm>
              <a:prstGeom prst="rect">
                <a:avLst/>
              </a:prstGeom>
            </p:spPr>
          </p:pic>
          <p:pic>
            <p:nvPicPr>
              <p:cNvPr id="35" name="object 3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712" y="236220"/>
                <a:ext cx="2705100" cy="316991"/>
              </a:xfrm>
              <a:prstGeom prst="rect">
                <a:avLst/>
              </a:prstGeom>
            </p:spPr>
          </p:pic>
          <p:pic>
            <p:nvPicPr>
              <p:cNvPr id="36" name="object 3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43712" y="403859"/>
                <a:ext cx="1510284" cy="316991"/>
              </a:xfrm>
              <a:prstGeom prst="rect">
                <a:avLst/>
              </a:prstGeom>
            </p:spPr>
          </p:pic>
          <p:pic>
            <p:nvPicPr>
              <p:cNvPr id="37" name="object 3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7804" y="598931"/>
                <a:ext cx="1702308" cy="403860"/>
              </a:xfrm>
              <a:prstGeom prst="rect">
                <a:avLst/>
              </a:prstGeom>
            </p:spPr>
          </p:pic>
        </p:grpSp>
        <p:pic>
          <p:nvPicPr>
            <p:cNvPr id="24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1" y="21877"/>
              <a:ext cx="607422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828328" y="51730"/>
              <a:ext cx="1751012" cy="7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9" tIns="36005" rIns="72009" bIns="36005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Северо-Уральское управление Ростехнадзора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622" y="2650332"/>
            <a:ext cx="9144000" cy="35451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76771" tIns="38385" rIns="76771" bIns="38385">
            <a:spAutoFit/>
          </a:bodyPr>
          <a:lstStyle/>
          <a:p>
            <a:pPr algn="ctr">
              <a:defRPr/>
            </a:pPr>
            <a:endParaRPr lang="ru-RU" sz="18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508862" y="252451"/>
            <a:ext cx="6059835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Классификация выявленных в 2025 году нарушений</a:t>
            </a:r>
            <a:endParaRPr lang="ru-RU" alt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599602" y="4843416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12</a:t>
            </a:r>
            <a:endParaRPr lang="ru-RU" altLang="ru-RU" sz="15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561722834"/>
              </p:ext>
            </p:extLst>
          </p:nvPr>
        </p:nvGraphicFramePr>
        <p:xfrm>
          <a:off x="188908" y="966749"/>
          <a:ext cx="8482902" cy="338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Текстовое поле 1"/>
          <p:cNvSpPr txBox="1"/>
          <p:nvPr/>
        </p:nvSpPr>
        <p:spPr>
          <a:xfrm>
            <a:off x="188907" y="4273044"/>
            <a:ext cx="860044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грубых нарушений требований промышленной безопасности опасных производственных объектов не обнаружено.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-18843"/>
            <a:ext cx="9143702" cy="925623"/>
            <a:chOff x="0" y="-18843"/>
            <a:chExt cx="9143702" cy="925623"/>
          </a:xfrm>
        </p:grpSpPr>
        <p:grpSp>
          <p:nvGrpSpPr>
            <p:cNvPr id="14" name="object 32"/>
            <p:cNvGrpSpPr/>
            <p:nvPr/>
          </p:nvGrpSpPr>
          <p:grpSpPr>
            <a:xfrm>
              <a:off x="0" y="-18843"/>
              <a:ext cx="9143702" cy="925623"/>
              <a:chOff x="0" y="0"/>
              <a:chExt cx="9906000" cy="1002791"/>
            </a:xfrm>
          </p:grpSpPr>
          <p:pic>
            <p:nvPicPr>
              <p:cNvPr id="18" name="object 3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906000" cy="975740"/>
              </a:xfrm>
              <a:prstGeom prst="rect">
                <a:avLst/>
              </a:prstGeom>
            </p:spPr>
          </p:pic>
          <p:pic>
            <p:nvPicPr>
              <p:cNvPr id="19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3712" y="68580"/>
                <a:ext cx="1588008" cy="316992"/>
              </a:xfrm>
              <a:prstGeom prst="rect">
                <a:avLst/>
              </a:prstGeom>
            </p:spPr>
          </p:pic>
          <p:pic>
            <p:nvPicPr>
              <p:cNvPr id="20" name="object 3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712" y="236220"/>
                <a:ext cx="2705100" cy="316991"/>
              </a:xfrm>
              <a:prstGeom prst="rect">
                <a:avLst/>
              </a:prstGeom>
            </p:spPr>
          </p:pic>
          <p:pic>
            <p:nvPicPr>
              <p:cNvPr id="22" name="object 3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43712" y="403859"/>
                <a:ext cx="1510284" cy="316991"/>
              </a:xfrm>
              <a:prstGeom prst="rect">
                <a:avLst/>
              </a:prstGeom>
            </p:spPr>
          </p:pic>
          <p:pic>
            <p:nvPicPr>
              <p:cNvPr id="23" name="object 3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7804" y="598931"/>
                <a:ext cx="1702308" cy="403860"/>
              </a:xfrm>
              <a:prstGeom prst="rect">
                <a:avLst/>
              </a:prstGeom>
            </p:spPr>
          </p:pic>
        </p:grpSp>
        <p:pic>
          <p:nvPicPr>
            <p:cNvPr id="15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1" y="21877"/>
              <a:ext cx="607422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828328" y="51730"/>
              <a:ext cx="1751012" cy="7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9" tIns="36005" rIns="72009" bIns="36005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Северо-Уральское управление Ростехнадзора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826861"/>
            <a:ext cx="9144000" cy="35451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76771" tIns="38385" rIns="76771" bIns="38385">
            <a:spAutoFit/>
          </a:bodyPr>
          <a:lstStyle/>
          <a:p>
            <a:pPr algn="ctr">
              <a:defRPr/>
            </a:pPr>
            <a:endParaRPr lang="ru-RU" sz="18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435678" y="298668"/>
            <a:ext cx="605983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</a:t>
            </a:r>
            <a:endParaRPr lang="ru-RU" alt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599602" y="4843416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13</a:t>
            </a:r>
            <a:endParaRPr lang="ru-RU" altLang="ru-RU" sz="15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Текстовое поле 1"/>
          <p:cNvSpPr txBox="1"/>
          <p:nvPr/>
        </p:nvSpPr>
        <p:spPr>
          <a:xfrm>
            <a:off x="382392" y="1061871"/>
            <a:ext cx="8401844" cy="27084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административной ответственности в 2025 г. привлечено: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6 - юридических лиц (15);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38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должностных лиц.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административного наказания: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3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предупреждения;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11 –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предостережений;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40 –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административных штрафов.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суммой 1 620 000 руб.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-18843"/>
            <a:ext cx="9143702" cy="925623"/>
            <a:chOff x="0" y="-18843"/>
            <a:chExt cx="9143702" cy="925623"/>
          </a:xfrm>
        </p:grpSpPr>
        <p:grpSp>
          <p:nvGrpSpPr>
            <p:cNvPr id="13" name="object 32"/>
            <p:cNvGrpSpPr/>
            <p:nvPr/>
          </p:nvGrpSpPr>
          <p:grpSpPr>
            <a:xfrm>
              <a:off x="0" y="-18843"/>
              <a:ext cx="9143702" cy="925623"/>
              <a:chOff x="0" y="0"/>
              <a:chExt cx="9906000" cy="1002791"/>
            </a:xfrm>
          </p:grpSpPr>
          <p:pic>
            <p:nvPicPr>
              <p:cNvPr id="16" name="object 3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906000" cy="975740"/>
              </a:xfrm>
              <a:prstGeom prst="rect">
                <a:avLst/>
              </a:prstGeom>
            </p:spPr>
          </p:pic>
          <p:pic>
            <p:nvPicPr>
              <p:cNvPr id="17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3712" y="68580"/>
                <a:ext cx="1588008" cy="316992"/>
              </a:xfrm>
              <a:prstGeom prst="rect">
                <a:avLst/>
              </a:prstGeom>
            </p:spPr>
          </p:pic>
          <p:pic>
            <p:nvPicPr>
              <p:cNvPr id="18" name="object 3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712" y="236220"/>
                <a:ext cx="2705100" cy="316991"/>
              </a:xfrm>
              <a:prstGeom prst="rect">
                <a:avLst/>
              </a:prstGeom>
            </p:spPr>
          </p:pic>
          <p:pic>
            <p:nvPicPr>
              <p:cNvPr id="19" name="object 3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43712" y="403859"/>
                <a:ext cx="1510284" cy="316991"/>
              </a:xfrm>
              <a:prstGeom prst="rect">
                <a:avLst/>
              </a:prstGeom>
            </p:spPr>
          </p:pic>
          <p:pic>
            <p:nvPicPr>
              <p:cNvPr id="20" name="object 3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7804" y="598931"/>
                <a:ext cx="1702308" cy="403860"/>
              </a:xfrm>
              <a:prstGeom prst="rect">
                <a:avLst/>
              </a:prstGeom>
            </p:spPr>
          </p:pic>
        </p:grpSp>
        <p:pic>
          <p:nvPicPr>
            <p:cNvPr id="14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1" y="21877"/>
              <a:ext cx="607422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828328" y="51730"/>
              <a:ext cx="1751012" cy="7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9" tIns="36005" rIns="72009" bIns="36005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Северо-Уральское управление Ростехнадзора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622" y="2650332"/>
            <a:ext cx="9144000" cy="35451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76771" tIns="38385" rIns="76771" bIns="38385">
            <a:spAutoFit/>
          </a:bodyPr>
          <a:lstStyle/>
          <a:p>
            <a:pPr algn="ctr">
              <a:defRPr/>
            </a:pPr>
            <a:endParaRPr lang="ru-RU" sz="1800" i="1" dirty="0">
              <a:solidFill>
                <a:schemeClr val="bg2"/>
              </a:solidFill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2859758" y="126777"/>
            <a:ext cx="6306864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к проведению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(надзорные) мероприятия </a:t>
            </a:r>
            <a:endParaRPr lang="ru-RU" altLang="ru-RU" sz="1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8599602" y="4843417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14</a:t>
            </a:r>
            <a:endParaRPr lang="ru-RU" altLang="ru-RU" sz="15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5219" y="829883"/>
            <a:ext cx="8813264" cy="4420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tabLst>
                <a:tab pos="450215" algn="l"/>
                <a:tab pos="3759200" algn="l"/>
              </a:tabLst>
            </a:pPr>
            <a:endParaRPr lang="ru-RU" sz="1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450215" algn="l"/>
                <a:tab pos="3759200" algn="l"/>
              </a:tabLst>
            </a:pPr>
            <a:r>
              <a:rPr lang="ru-RU" sz="1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 2026 г., Северо-Уральское управление </a:t>
            </a:r>
            <a:r>
              <a:rPr lang="ru-RU" sz="18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Федеральной службы </a:t>
            </a:r>
            <a:r>
              <a:rPr lang="ru-RU" sz="1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 экологическому </a:t>
            </a:r>
            <a:r>
              <a:rPr lang="ru-RU" sz="18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технологическому и атомному надзору </a:t>
            </a:r>
            <a:r>
              <a:rPr lang="ru-RU" sz="1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планирует                                   к проведению 358 контрольных (надзорных) мероприятий:</a:t>
            </a:r>
          </a:p>
          <a:p>
            <a:pPr marL="285750" indent="-285750" algn="just">
              <a:buFontTx/>
              <a:buChar char="-"/>
              <a:tabLst>
                <a:tab pos="450215" algn="l"/>
                <a:tab pos="3759200" algn="l"/>
              </a:tabLst>
            </a:pPr>
            <a:r>
              <a:rPr lang="ru-RU" sz="1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11 </a:t>
            </a:r>
            <a:r>
              <a:rPr lang="ru-RU" sz="18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плановых выездных </a:t>
            </a:r>
            <a:r>
              <a:rPr lang="ru-RU" sz="1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проверок;</a:t>
            </a:r>
          </a:p>
          <a:p>
            <a:pPr marL="285750" indent="-285750" algn="just">
              <a:buFontTx/>
              <a:buChar char="-"/>
              <a:tabLst>
                <a:tab pos="450215" algn="l"/>
                <a:tab pos="3759200" algn="l"/>
              </a:tabLst>
            </a:pPr>
            <a:r>
              <a:rPr lang="ru-RU" sz="1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316 проверок </a:t>
            </a:r>
            <a:r>
              <a:rPr lang="ru-RU" sz="18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постоянного государственного </a:t>
            </a:r>
            <a:r>
              <a:rPr lang="ru-RU" sz="1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надзора; </a:t>
            </a:r>
          </a:p>
          <a:p>
            <a:pPr marL="285750" indent="-285750" algn="just">
              <a:buFontTx/>
              <a:buChar char="-"/>
              <a:tabLst>
                <a:tab pos="450215" algn="l"/>
                <a:tab pos="3759200" algn="l"/>
              </a:tabLst>
            </a:pPr>
            <a:r>
              <a:rPr lang="ru-RU" sz="1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31 обязательных профилактический визит.</a:t>
            </a:r>
            <a:endParaRPr lang="ru-RU" sz="18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450215" algn="l"/>
                <a:tab pos="3759200" algn="l"/>
              </a:tabLst>
            </a:pP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0215" algn="l"/>
                <a:tab pos="3759200" algn="l"/>
              </a:tabLst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Свердловская область – 24;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0215" algn="l"/>
                <a:tab pos="3759200" algn="l"/>
              </a:tabLst>
            </a:pP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Тюменская область – 40;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0215" algn="l"/>
                <a:tab pos="3759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Ханты-Мансийский автономный округ - Югра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172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0215" algn="l"/>
                <a:tab pos="3759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Ямало-Ненецкий автономный округ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122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0215" algn="l"/>
                <a:tab pos="3759200" algn="l"/>
              </a:tabLst>
            </a:pPr>
            <a:endParaRPr lang="ru-RU" sz="2000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-18843"/>
            <a:ext cx="9143702" cy="925623"/>
            <a:chOff x="0" y="-18843"/>
            <a:chExt cx="9143702" cy="925623"/>
          </a:xfrm>
        </p:grpSpPr>
        <p:grpSp>
          <p:nvGrpSpPr>
            <p:cNvPr id="23" name="object 32"/>
            <p:cNvGrpSpPr/>
            <p:nvPr/>
          </p:nvGrpSpPr>
          <p:grpSpPr>
            <a:xfrm>
              <a:off x="0" y="-18843"/>
              <a:ext cx="9143702" cy="925623"/>
              <a:chOff x="0" y="0"/>
              <a:chExt cx="9906000" cy="1002791"/>
            </a:xfrm>
          </p:grpSpPr>
          <p:pic>
            <p:nvPicPr>
              <p:cNvPr id="28" name="object 3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906000" cy="975740"/>
              </a:xfrm>
              <a:prstGeom prst="rect">
                <a:avLst/>
              </a:prstGeom>
            </p:spPr>
          </p:pic>
          <p:pic>
            <p:nvPicPr>
              <p:cNvPr id="34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3712" y="68580"/>
                <a:ext cx="1588008" cy="316992"/>
              </a:xfrm>
              <a:prstGeom prst="rect">
                <a:avLst/>
              </a:prstGeom>
            </p:spPr>
          </p:pic>
          <p:pic>
            <p:nvPicPr>
              <p:cNvPr id="35" name="object 3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712" y="236220"/>
                <a:ext cx="2705100" cy="316991"/>
              </a:xfrm>
              <a:prstGeom prst="rect">
                <a:avLst/>
              </a:prstGeom>
            </p:spPr>
          </p:pic>
          <p:pic>
            <p:nvPicPr>
              <p:cNvPr id="36" name="object 3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43712" y="403859"/>
                <a:ext cx="1510284" cy="316991"/>
              </a:xfrm>
              <a:prstGeom prst="rect">
                <a:avLst/>
              </a:prstGeom>
            </p:spPr>
          </p:pic>
          <p:pic>
            <p:nvPicPr>
              <p:cNvPr id="37" name="object 3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7804" y="598931"/>
                <a:ext cx="1702308" cy="403860"/>
              </a:xfrm>
              <a:prstGeom prst="rect">
                <a:avLst/>
              </a:prstGeom>
            </p:spPr>
          </p:pic>
        </p:grpSp>
        <p:pic>
          <p:nvPicPr>
            <p:cNvPr id="24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1" y="21877"/>
              <a:ext cx="607422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828328" y="51730"/>
              <a:ext cx="1751012" cy="7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9" tIns="36005" rIns="72009" bIns="36005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Северо-Уральское управление Ростехнадзора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622" y="2650332"/>
            <a:ext cx="9144000" cy="35451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76771" tIns="38385" rIns="76771" bIns="38385">
            <a:spAutoFit/>
          </a:bodyPr>
          <a:lstStyle/>
          <a:p>
            <a:pPr algn="ctr">
              <a:defRPr/>
            </a:pPr>
            <a:endParaRPr lang="ru-RU" sz="18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2951874" y="176326"/>
            <a:ext cx="6059835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Аналитика количества проверок за 2024-2026 года</a:t>
            </a:r>
            <a:endParaRPr lang="ru-RU" alt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622224" y="4843417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15</a:t>
            </a:r>
            <a:endParaRPr lang="ru-RU" altLang="ru-RU" sz="15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2389111258"/>
              </p:ext>
            </p:extLst>
          </p:nvPr>
        </p:nvGraphicFramePr>
        <p:xfrm>
          <a:off x="78681" y="906780"/>
          <a:ext cx="8810358" cy="426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556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-18843"/>
            <a:ext cx="9143702" cy="925623"/>
            <a:chOff x="0" y="-18843"/>
            <a:chExt cx="9143702" cy="925623"/>
          </a:xfrm>
        </p:grpSpPr>
        <p:grpSp>
          <p:nvGrpSpPr>
            <p:cNvPr id="23" name="object 32"/>
            <p:cNvGrpSpPr/>
            <p:nvPr/>
          </p:nvGrpSpPr>
          <p:grpSpPr>
            <a:xfrm>
              <a:off x="0" y="-18843"/>
              <a:ext cx="9143702" cy="925623"/>
              <a:chOff x="0" y="0"/>
              <a:chExt cx="9906000" cy="1002791"/>
            </a:xfrm>
          </p:grpSpPr>
          <p:pic>
            <p:nvPicPr>
              <p:cNvPr id="28" name="object 3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906000" cy="975740"/>
              </a:xfrm>
              <a:prstGeom prst="rect">
                <a:avLst/>
              </a:prstGeom>
            </p:spPr>
          </p:pic>
          <p:pic>
            <p:nvPicPr>
              <p:cNvPr id="34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3712" y="68580"/>
                <a:ext cx="1588008" cy="316992"/>
              </a:xfrm>
              <a:prstGeom prst="rect">
                <a:avLst/>
              </a:prstGeom>
            </p:spPr>
          </p:pic>
          <p:pic>
            <p:nvPicPr>
              <p:cNvPr id="35" name="object 3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712" y="236220"/>
                <a:ext cx="2705100" cy="316991"/>
              </a:xfrm>
              <a:prstGeom prst="rect">
                <a:avLst/>
              </a:prstGeom>
            </p:spPr>
          </p:pic>
          <p:pic>
            <p:nvPicPr>
              <p:cNvPr id="36" name="object 3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43712" y="403859"/>
                <a:ext cx="1510284" cy="316991"/>
              </a:xfrm>
              <a:prstGeom prst="rect">
                <a:avLst/>
              </a:prstGeom>
            </p:spPr>
          </p:pic>
          <p:pic>
            <p:nvPicPr>
              <p:cNvPr id="37" name="object 3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7804" y="598931"/>
                <a:ext cx="1702308" cy="403860"/>
              </a:xfrm>
              <a:prstGeom prst="rect">
                <a:avLst/>
              </a:prstGeom>
            </p:spPr>
          </p:pic>
        </p:grpSp>
        <p:pic>
          <p:nvPicPr>
            <p:cNvPr id="24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1" y="21877"/>
              <a:ext cx="607422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828328" y="51730"/>
              <a:ext cx="1751012" cy="7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9" tIns="36005" rIns="72009" bIns="36005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Северо-Уральское управление Ростехнадзора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622" y="2650332"/>
            <a:ext cx="9144000" cy="35451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76771" tIns="38385" rIns="76771" bIns="38385">
            <a:spAutoFit/>
          </a:bodyPr>
          <a:lstStyle/>
          <a:p>
            <a:pPr algn="ctr">
              <a:defRPr/>
            </a:pPr>
            <a:endParaRPr lang="ru-RU" sz="18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2921894" y="165776"/>
            <a:ext cx="6059835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Аналитика проверок</a:t>
            </a:r>
            <a:endParaRPr lang="ru-RU" alt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622224" y="4843417"/>
            <a:ext cx="544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16</a:t>
            </a: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806455529"/>
              </p:ext>
            </p:extLst>
          </p:nvPr>
        </p:nvGraphicFramePr>
        <p:xfrm>
          <a:off x="78681" y="906780"/>
          <a:ext cx="8810358" cy="4261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9530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-18843"/>
            <a:ext cx="9143702" cy="925623"/>
            <a:chOff x="0" y="-18843"/>
            <a:chExt cx="9143702" cy="925623"/>
          </a:xfrm>
        </p:grpSpPr>
        <p:grpSp>
          <p:nvGrpSpPr>
            <p:cNvPr id="23" name="object 32"/>
            <p:cNvGrpSpPr/>
            <p:nvPr/>
          </p:nvGrpSpPr>
          <p:grpSpPr>
            <a:xfrm>
              <a:off x="0" y="-18843"/>
              <a:ext cx="9143702" cy="925623"/>
              <a:chOff x="0" y="0"/>
              <a:chExt cx="9906000" cy="1002791"/>
            </a:xfrm>
          </p:grpSpPr>
          <p:pic>
            <p:nvPicPr>
              <p:cNvPr id="28" name="object 3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906000" cy="975740"/>
              </a:xfrm>
              <a:prstGeom prst="rect">
                <a:avLst/>
              </a:prstGeom>
            </p:spPr>
          </p:pic>
          <p:pic>
            <p:nvPicPr>
              <p:cNvPr id="34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3712" y="68580"/>
                <a:ext cx="1588008" cy="316992"/>
              </a:xfrm>
              <a:prstGeom prst="rect">
                <a:avLst/>
              </a:prstGeom>
            </p:spPr>
          </p:pic>
          <p:pic>
            <p:nvPicPr>
              <p:cNvPr id="35" name="object 3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712" y="236220"/>
                <a:ext cx="2705100" cy="316991"/>
              </a:xfrm>
              <a:prstGeom prst="rect">
                <a:avLst/>
              </a:prstGeom>
            </p:spPr>
          </p:pic>
          <p:pic>
            <p:nvPicPr>
              <p:cNvPr id="36" name="object 3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43712" y="403859"/>
                <a:ext cx="1510284" cy="316991"/>
              </a:xfrm>
              <a:prstGeom prst="rect">
                <a:avLst/>
              </a:prstGeom>
            </p:spPr>
          </p:pic>
          <p:pic>
            <p:nvPicPr>
              <p:cNvPr id="37" name="object 3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7804" y="598931"/>
                <a:ext cx="1702308" cy="403860"/>
              </a:xfrm>
              <a:prstGeom prst="rect">
                <a:avLst/>
              </a:prstGeom>
            </p:spPr>
          </p:pic>
        </p:grpSp>
        <p:pic>
          <p:nvPicPr>
            <p:cNvPr id="24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1" y="21877"/>
              <a:ext cx="607422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828328" y="51730"/>
              <a:ext cx="1751012" cy="7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9" tIns="36005" rIns="72009" bIns="36005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Северо-Уральское управление Ростехнадзора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622" y="2650332"/>
            <a:ext cx="9144000" cy="35451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76771" tIns="38385" rIns="76771" bIns="38385">
            <a:spAutoFit/>
          </a:bodyPr>
          <a:lstStyle/>
          <a:p>
            <a:pPr algn="ctr">
              <a:defRPr/>
            </a:pPr>
            <a:endParaRPr lang="ru-RU" sz="18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2921894" y="165776"/>
            <a:ext cx="6059835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Аналитика нарушений</a:t>
            </a:r>
            <a:endParaRPr lang="ru-RU" alt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622224" y="4843417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17</a:t>
            </a:r>
            <a:endParaRPr lang="ru-RU" altLang="ru-RU" sz="15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2105539963"/>
              </p:ext>
            </p:extLst>
          </p:nvPr>
        </p:nvGraphicFramePr>
        <p:xfrm>
          <a:off x="78681" y="960437"/>
          <a:ext cx="8810358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12514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-18843"/>
            <a:ext cx="9143702" cy="925623"/>
            <a:chOff x="0" y="-18843"/>
            <a:chExt cx="9143702" cy="925623"/>
          </a:xfrm>
        </p:grpSpPr>
        <p:grpSp>
          <p:nvGrpSpPr>
            <p:cNvPr id="23" name="object 32"/>
            <p:cNvGrpSpPr/>
            <p:nvPr/>
          </p:nvGrpSpPr>
          <p:grpSpPr>
            <a:xfrm>
              <a:off x="0" y="-18843"/>
              <a:ext cx="9143702" cy="925623"/>
              <a:chOff x="0" y="0"/>
              <a:chExt cx="9906000" cy="1002791"/>
            </a:xfrm>
          </p:grpSpPr>
          <p:pic>
            <p:nvPicPr>
              <p:cNvPr id="28" name="object 3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906000" cy="975740"/>
              </a:xfrm>
              <a:prstGeom prst="rect">
                <a:avLst/>
              </a:prstGeom>
            </p:spPr>
          </p:pic>
          <p:pic>
            <p:nvPicPr>
              <p:cNvPr id="34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3712" y="68580"/>
                <a:ext cx="1588008" cy="316992"/>
              </a:xfrm>
              <a:prstGeom prst="rect">
                <a:avLst/>
              </a:prstGeom>
            </p:spPr>
          </p:pic>
          <p:pic>
            <p:nvPicPr>
              <p:cNvPr id="35" name="object 3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712" y="236220"/>
                <a:ext cx="2705100" cy="316991"/>
              </a:xfrm>
              <a:prstGeom prst="rect">
                <a:avLst/>
              </a:prstGeom>
            </p:spPr>
          </p:pic>
          <p:pic>
            <p:nvPicPr>
              <p:cNvPr id="36" name="object 3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43712" y="403859"/>
                <a:ext cx="1510284" cy="316991"/>
              </a:xfrm>
              <a:prstGeom prst="rect">
                <a:avLst/>
              </a:prstGeom>
            </p:spPr>
          </p:pic>
          <p:pic>
            <p:nvPicPr>
              <p:cNvPr id="37" name="object 3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7804" y="598931"/>
                <a:ext cx="1702308" cy="403860"/>
              </a:xfrm>
              <a:prstGeom prst="rect">
                <a:avLst/>
              </a:prstGeom>
            </p:spPr>
          </p:pic>
        </p:grpSp>
        <p:pic>
          <p:nvPicPr>
            <p:cNvPr id="24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1" y="21877"/>
              <a:ext cx="607422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828328" y="51730"/>
              <a:ext cx="1751012" cy="7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9" tIns="36005" rIns="72009" bIns="36005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Северо-Уральское управление Ростехнадзора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2921894" y="165776"/>
            <a:ext cx="6059835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Аналитика административных штрафов</a:t>
            </a:r>
            <a:endParaRPr lang="ru-RU" alt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599602" y="4843416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18</a:t>
            </a:r>
            <a:endParaRPr lang="ru-RU" altLang="ru-RU" sz="15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454154912"/>
              </p:ext>
            </p:extLst>
          </p:nvPr>
        </p:nvGraphicFramePr>
        <p:xfrm>
          <a:off x="11077" y="1226863"/>
          <a:ext cx="4367282" cy="37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600791188"/>
              </p:ext>
            </p:extLst>
          </p:nvPr>
        </p:nvGraphicFramePr>
        <p:xfrm>
          <a:off x="4480792" y="1226863"/>
          <a:ext cx="4560775" cy="37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73586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2920" y="18435"/>
            <a:ext cx="9143702" cy="925623"/>
            <a:chOff x="0" y="-18843"/>
            <a:chExt cx="9143702" cy="925623"/>
          </a:xfrm>
        </p:grpSpPr>
        <p:grpSp>
          <p:nvGrpSpPr>
            <p:cNvPr id="23" name="object 32"/>
            <p:cNvGrpSpPr/>
            <p:nvPr/>
          </p:nvGrpSpPr>
          <p:grpSpPr>
            <a:xfrm>
              <a:off x="0" y="-18843"/>
              <a:ext cx="9143702" cy="925623"/>
              <a:chOff x="0" y="0"/>
              <a:chExt cx="9906000" cy="1002791"/>
            </a:xfrm>
          </p:grpSpPr>
          <p:pic>
            <p:nvPicPr>
              <p:cNvPr id="28" name="object 3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906000" cy="975740"/>
              </a:xfrm>
              <a:prstGeom prst="rect">
                <a:avLst/>
              </a:prstGeom>
            </p:spPr>
          </p:pic>
          <p:pic>
            <p:nvPicPr>
              <p:cNvPr id="34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3712" y="68580"/>
                <a:ext cx="1588008" cy="316992"/>
              </a:xfrm>
              <a:prstGeom prst="rect">
                <a:avLst/>
              </a:prstGeom>
            </p:spPr>
          </p:pic>
          <p:pic>
            <p:nvPicPr>
              <p:cNvPr id="35" name="object 3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712" y="236220"/>
                <a:ext cx="2705100" cy="316991"/>
              </a:xfrm>
              <a:prstGeom prst="rect">
                <a:avLst/>
              </a:prstGeom>
            </p:spPr>
          </p:pic>
          <p:pic>
            <p:nvPicPr>
              <p:cNvPr id="36" name="object 3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43712" y="403859"/>
                <a:ext cx="1510284" cy="316991"/>
              </a:xfrm>
              <a:prstGeom prst="rect">
                <a:avLst/>
              </a:prstGeom>
            </p:spPr>
          </p:pic>
          <p:pic>
            <p:nvPicPr>
              <p:cNvPr id="37" name="object 3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7804" y="598931"/>
                <a:ext cx="1702308" cy="403860"/>
              </a:xfrm>
              <a:prstGeom prst="rect">
                <a:avLst/>
              </a:prstGeom>
            </p:spPr>
          </p:pic>
        </p:grpSp>
        <p:pic>
          <p:nvPicPr>
            <p:cNvPr id="24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1" y="21877"/>
              <a:ext cx="607422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828328" y="51730"/>
              <a:ext cx="1751012" cy="7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9" tIns="36005" rIns="72009" bIns="36005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Северо-Уральское управление Ростехнадзора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622" y="2650332"/>
            <a:ext cx="9144000" cy="35451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76771" tIns="38385" rIns="76771" bIns="38385">
            <a:spAutoFit/>
          </a:bodyPr>
          <a:lstStyle/>
          <a:p>
            <a:pPr algn="ctr">
              <a:defRPr/>
            </a:pPr>
            <a:endParaRPr lang="ru-RU" sz="18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633927" y="259792"/>
            <a:ext cx="6059835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Аналитика заявлений </a:t>
            </a:r>
            <a:endParaRPr lang="ru-RU" alt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599602" y="4843416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19</a:t>
            </a:r>
            <a:endParaRPr lang="ru-RU" altLang="ru-RU" sz="15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230428893"/>
              </p:ext>
            </p:extLst>
          </p:nvPr>
        </p:nvGraphicFramePr>
        <p:xfrm>
          <a:off x="101601" y="989662"/>
          <a:ext cx="8810358" cy="418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4454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18843"/>
            <a:ext cx="9143702" cy="925623"/>
            <a:chOff x="0" y="-18843"/>
            <a:chExt cx="9143702" cy="925623"/>
          </a:xfrm>
        </p:grpSpPr>
        <p:grpSp>
          <p:nvGrpSpPr>
            <p:cNvPr id="24" name="object 32"/>
            <p:cNvGrpSpPr/>
            <p:nvPr/>
          </p:nvGrpSpPr>
          <p:grpSpPr>
            <a:xfrm>
              <a:off x="0" y="-18843"/>
              <a:ext cx="9143702" cy="925623"/>
              <a:chOff x="0" y="0"/>
              <a:chExt cx="9906000" cy="1002791"/>
            </a:xfrm>
          </p:grpSpPr>
          <p:pic>
            <p:nvPicPr>
              <p:cNvPr id="25" name="object 3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906000" cy="975740"/>
              </a:xfrm>
              <a:prstGeom prst="rect">
                <a:avLst/>
              </a:prstGeom>
            </p:spPr>
          </p:pic>
          <p:pic>
            <p:nvPicPr>
              <p:cNvPr id="27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3712" y="68580"/>
                <a:ext cx="1588008" cy="316992"/>
              </a:xfrm>
              <a:prstGeom prst="rect">
                <a:avLst/>
              </a:prstGeom>
            </p:spPr>
          </p:pic>
          <p:pic>
            <p:nvPicPr>
              <p:cNvPr id="28" name="object 3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712" y="236220"/>
                <a:ext cx="2705100" cy="316991"/>
              </a:xfrm>
              <a:prstGeom prst="rect">
                <a:avLst/>
              </a:prstGeom>
            </p:spPr>
          </p:pic>
          <p:pic>
            <p:nvPicPr>
              <p:cNvPr id="29" name="object 3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43712" y="403859"/>
                <a:ext cx="1510284" cy="316991"/>
              </a:xfrm>
              <a:prstGeom prst="rect">
                <a:avLst/>
              </a:prstGeom>
            </p:spPr>
          </p:pic>
          <p:pic>
            <p:nvPicPr>
              <p:cNvPr id="34" name="object 3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7804" y="598931"/>
                <a:ext cx="1702308" cy="403860"/>
              </a:xfrm>
              <a:prstGeom prst="rect">
                <a:avLst/>
              </a:prstGeom>
            </p:spPr>
          </p:pic>
        </p:grpSp>
        <p:pic>
          <p:nvPicPr>
            <p:cNvPr id="12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1" y="21877"/>
              <a:ext cx="607422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6"/>
            <p:cNvSpPr txBox="1">
              <a:spLocks noChangeArrowheads="1"/>
            </p:cNvSpPr>
            <p:nvPr/>
          </p:nvSpPr>
          <p:spPr bwMode="auto">
            <a:xfrm>
              <a:off x="828328" y="51730"/>
              <a:ext cx="1751012" cy="7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9" tIns="36005" rIns="72009" bIns="36005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Северо-Уральское управление Ростехнадзора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336130" y="277329"/>
            <a:ext cx="6059835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Количество ОПО</a:t>
            </a:r>
            <a:endParaRPr lang="ru-RU" alt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681" y="984471"/>
            <a:ext cx="898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tabLst>
                <a:tab pos="450215" algn="l"/>
                <a:tab pos="3759200" algn="l"/>
              </a:tabLst>
            </a:pPr>
            <a:r>
              <a:rPr lang="ru-RU" sz="1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Под надзором Управления находится 202 опасных производственных объекта единого комплекса магистрального трубопроводного транспорта:</a:t>
            </a:r>
          </a:p>
          <a:p>
            <a:pPr indent="450215" algn="just">
              <a:tabLst>
                <a:tab pos="450215" algn="l"/>
                <a:tab pos="3759200" algn="l"/>
              </a:tabLst>
            </a:pPr>
            <a:endParaRPr lang="ru-RU" sz="1800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599602" y="4843416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endParaRPr lang="ru-RU" altLang="ru-RU" sz="15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0" name="Диаграмма 59"/>
          <p:cNvGraphicFramePr/>
          <p:nvPr>
            <p:extLst>
              <p:ext uri="{D42A27DB-BD31-4B8C-83A1-F6EECF244321}">
                <p14:modId xmlns:p14="http://schemas.microsoft.com/office/powerpoint/2010/main" val="120594879"/>
              </p:ext>
            </p:extLst>
          </p:nvPr>
        </p:nvGraphicFramePr>
        <p:xfrm>
          <a:off x="662568" y="1708493"/>
          <a:ext cx="7937034" cy="33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0250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2920" y="18435"/>
            <a:ext cx="9143702" cy="925623"/>
            <a:chOff x="0" y="-18843"/>
            <a:chExt cx="9143702" cy="925623"/>
          </a:xfrm>
        </p:grpSpPr>
        <p:grpSp>
          <p:nvGrpSpPr>
            <p:cNvPr id="23" name="object 32"/>
            <p:cNvGrpSpPr/>
            <p:nvPr/>
          </p:nvGrpSpPr>
          <p:grpSpPr>
            <a:xfrm>
              <a:off x="0" y="-18843"/>
              <a:ext cx="9143702" cy="925623"/>
              <a:chOff x="0" y="0"/>
              <a:chExt cx="9906000" cy="1002791"/>
            </a:xfrm>
          </p:grpSpPr>
          <p:pic>
            <p:nvPicPr>
              <p:cNvPr id="28" name="object 3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906000" cy="975740"/>
              </a:xfrm>
              <a:prstGeom prst="rect">
                <a:avLst/>
              </a:prstGeom>
            </p:spPr>
          </p:pic>
          <p:pic>
            <p:nvPicPr>
              <p:cNvPr id="34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3712" y="68580"/>
                <a:ext cx="1588008" cy="316992"/>
              </a:xfrm>
              <a:prstGeom prst="rect">
                <a:avLst/>
              </a:prstGeom>
            </p:spPr>
          </p:pic>
          <p:pic>
            <p:nvPicPr>
              <p:cNvPr id="35" name="object 3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712" y="236220"/>
                <a:ext cx="2705100" cy="316991"/>
              </a:xfrm>
              <a:prstGeom prst="rect">
                <a:avLst/>
              </a:prstGeom>
            </p:spPr>
          </p:pic>
          <p:pic>
            <p:nvPicPr>
              <p:cNvPr id="36" name="object 3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43712" y="403859"/>
                <a:ext cx="1510284" cy="316991"/>
              </a:xfrm>
              <a:prstGeom prst="rect">
                <a:avLst/>
              </a:prstGeom>
            </p:spPr>
          </p:pic>
          <p:pic>
            <p:nvPicPr>
              <p:cNvPr id="37" name="object 3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7804" y="598931"/>
                <a:ext cx="1702308" cy="403860"/>
              </a:xfrm>
              <a:prstGeom prst="rect">
                <a:avLst/>
              </a:prstGeom>
            </p:spPr>
          </p:pic>
        </p:grpSp>
        <p:pic>
          <p:nvPicPr>
            <p:cNvPr id="24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1" y="21877"/>
              <a:ext cx="607422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828328" y="51730"/>
              <a:ext cx="1751012" cy="7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9" tIns="36005" rIns="72009" bIns="36005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Северо-Уральское управление Ростехнадзора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622" y="2650332"/>
            <a:ext cx="9144000" cy="35451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76771" tIns="38385" rIns="76771" bIns="38385">
            <a:spAutoFit/>
          </a:bodyPr>
          <a:lstStyle/>
          <a:p>
            <a:pPr algn="ctr">
              <a:defRPr/>
            </a:pPr>
            <a:endParaRPr lang="ru-RU" sz="18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690673" y="181463"/>
            <a:ext cx="6059835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Аналитика жалоб на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контрольные (надзорные) органы </a:t>
            </a:r>
            <a:endParaRPr lang="ru-RU" alt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599602" y="4843416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20</a:t>
            </a:r>
            <a:endParaRPr lang="ru-RU" altLang="ru-RU" sz="15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581620991"/>
              </p:ext>
            </p:extLst>
          </p:nvPr>
        </p:nvGraphicFramePr>
        <p:xfrm>
          <a:off x="603491" y="1253574"/>
          <a:ext cx="7982262" cy="166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668846975"/>
              </p:ext>
            </p:extLst>
          </p:nvPr>
        </p:nvGraphicFramePr>
        <p:xfrm>
          <a:off x="617340" y="2675979"/>
          <a:ext cx="7982262" cy="230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>
            <a:off x="8443232" y="2822197"/>
            <a:ext cx="2106" cy="23236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603491" y="2822197"/>
            <a:ext cx="783974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9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18843"/>
            <a:ext cx="9143702" cy="925623"/>
            <a:chOff x="0" y="-18843"/>
            <a:chExt cx="9143702" cy="925623"/>
          </a:xfrm>
        </p:grpSpPr>
        <p:grpSp>
          <p:nvGrpSpPr>
            <p:cNvPr id="24" name="object 32"/>
            <p:cNvGrpSpPr/>
            <p:nvPr/>
          </p:nvGrpSpPr>
          <p:grpSpPr>
            <a:xfrm>
              <a:off x="0" y="-18843"/>
              <a:ext cx="9143702" cy="925623"/>
              <a:chOff x="0" y="0"/>
              <a:chExt cx="9906000" cy="1002791"/>
            </a:xfrm>
          </p:grpSpPr>
          <p:pic>
            <p:nvPicPr>
              <p:cNvPr id="25" name="object 3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906000" cy="975740"/>
              </a:xfrm>
              <a:prstGeom prst="rect">
                <a:avLst/>
              </a:prstGeom>
            </p:spPr>
          </p:pic>
          <p:pic>
            <p:nvPicPr>
              <p:cNvPr id="27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3712" y="68580"/>
                <a:ext cx="1588008" cy="316992"/>
              </a:xfrm>
              <a:prstGeom prst="rect">
                <a:avLst/>
              </a:prstGeom>
            </p:spPr>
          </p:pic>
          <p:pic>
            <p:nvPicPr>
              <p:cNvPr id="28" name="object 3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712" y="236220"/>
                <a:ext cx="2705100" cy="316991"/>
              </a:xfrm>
              <a:prstGeom prst="rect">
                <a:avLst/>
              </a:prstGeom>
            </p:spPr>
          </p:pic>
          <p:pic>
            <p:nvPicPr>
              <p:cNvPr id="29" name="object 3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43712" y="403859"/>
                <a:ext cx="1510284" cy="316991"/>
              </a:xfrm>
              <a:prstGeom prst="rect">
                <a:avLst/>
              </a:prstGeom>
            </p:spPr>
          </p:pic>
          <p:pic>
            <p:nvPicPr>
              <p:cNvPr id="34" name="object 3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7804" y="598931"/>
                <a:ext cx="1702308" cy="403860"/>
              </a:xfrm>
              <a:prstGeom prst="rect">
                <a:avLst/>
              </a:prstGeom>
            </p:spPr>
          </p:pic>
        </p:grpSp>
        <p:pic>
          <p:nvPicPr>
            <p:cNvPr id="12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1" y="21877"/>
              <a:ext cx="607422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6"/>
            <p:cNvSpPr txBox="1">
              <a:spLocks noChangeArrowheads="1"/>
            </p:cNvSpPr>
            <p:nvPr/>
          </p:nvSpPr>
          <p:spPr bwMode="auto">
            <a:xfrm>
              <a:off x="828328" y="51730"/>
              <a:ext cx="1751012" cy="7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9" tIns="36005" rIns="72009" bIns="36005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Северо-Уральское управление Ростехнадзора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336130" y="277329"/>
            <a:ext cx="6059835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Количество ОПО</a:t>
            </a:r>
            <a:endParaRPr lang="ru-RU" alt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681" y="984471"/>
            <a:ext cx="8986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tabLst>
                <a:tab pos="450215" algn="l"/>
                <a:tab pos="3759200" algn="l"/>
              </a:tabLst>
            </a:pPr>
            <a:r>
              <a:rPr lang="ru-RU" sz="18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Управление осуществляет </a:t>
            </a:r>
            <a:r>
              <a:rPr lang="ru-RU" sz="18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надзор за 29 контролируемыми лицами, эксплуатирующими объекты магистрального трубопроводного транспорта</a:t>
            </a:r>
          </a:p>
          <a:p>
            <a:pPr indent="450215">
              <a:tabLst>
                <a:tab pos="450215" algn="l"/>
                <a:tab pos="3759200" algn="l"/>
              </a:tabLst>
            </a:pPr>
            <a:r>
              <a:rPr lang="ru-RU" sz="8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599602" y="4843416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45227024"/>
              </p:ext>
            </p:extLst>
          </p:nvPr>
        </p:nvGraphicFramePr>
        <p:xfrm>
          <a:off x="1" y="1614212"/>
          <a:ext cx="9256425" cy="3939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2942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18843"/>
            <a:ext cx="9143702" cy="925623"/>
            <a:chOff x="0" y="-18843"/>
            <a:chExt cx="9143702" cy="925623"/>
          </a:xfrm>
        </p:grpSpPr>
        <p:grpSp>
          <p:nvGrpSpPr>
            <p:cNvPr id="24" name="object 32"/>
            <p:cNvGrpSpPr/>
            <p:nvPr/>
          </p:nvGrpSpPr>
          <p:grpSpPr>
            <a:xfrm>
              <a:off x="0" y="-18843"/>
              <a:ext cx="9143702" cy="925623"/>
              <a:chOff x="0" y="0"/>
              <a:chExt cx="9906000" cy="1002791"/>
            </a:xfrm>
          </p:grpSpPr>
          <p:pic>
            <p:nvPicPr>
              <p:cNvPr id="25" name="object 3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906000" cy="975740"/>
              </a:xfrm>
              <a:prstGeom prst="rect">
                <a:avLst/>
              </a:prstGeom>
            </p:spPr>
          </p:pic>
          <p:pic>
            <p:nvPicPr>
              <p:cNvPr id="27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3712" y="68580"/>
                <a:ext cx="1588008" cy="316992"/>
              </a:xfrm>
              <a:prstGeom prst="rect">
                <a:avLst/>
              </a:prstGeom>
            </p:spPr>
          </p:pic>
          <p:pic>
            <p:nvPicPr>
              <p:cNvPr id="28" name="object 3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712" y="236220"/>
                <a:ext cx="2705100" cy="316991"/>
              </a:xfrm>
              <a:prstGeom prst="rect">
                <a:avLst/>
              </a:prstGeom>
            </p:spPr>
          </p:pic>
          <p:pic>
            <p:nvPicPr>
              <p:cNvPr id="29" name="object 3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43712" y="403859"/>
                <a:ext cx="1510284" cy="316991"/>
              </a:xfrm>
              <a:prstGeom prst="rect">
                <a:avLst/>
              </a:prstGeom>
            </p:spPr>
          </p:pic>
          <p:pic>
            <p:nvPicPr>
              <p:cNvPr id="34" name="object 3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7804" y="598931"/>
                <a:ext cx="1702308" cy="403860"/>
              </a:xfrm>
              <a:prstGeom prst="rect">
                <a:avLst/>
              </a:prstGeom>
            </p:spPr>
          </p:pic>
        </p:grpSp>
        <p:pic>
          <p:nvPicPr>
            <p:cNvPr id="12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1" y="21877"/>
              <a:ext cx="607422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6"/>
            <p:cNvSpPr txBox="1">
              <a:spLocks noChangeArrowheads="1"/>
            </p:cNvSpPr>
            <p:nvPr/>
          </p:nvSpPr>
          <p:spPr bwMode="auto">
            <a:xfrm>
              <a:off x="828328" y="51730"/>
              <a:ext cx="1751012" cy="7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9" tIns="36005" rIns="72009" bIns="36005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Северо-Уральское управление Ростехнадзора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49628" y="273748"/>
            <a:ext cx="6059835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Общая протяженность линейной части по регионам</a:t>
            </a:r>
            <a:endParaRPr lang="ru-RU" alt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599602" y="4843416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8681" y="898691"/>
            <a:ext cx="852092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tabLst>
                <a:tab pos="450215" algn="l"/>
                <a:tab pos="3759200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Общая протяженность магистральных трубопроводов 49 795,06 км., среди которых:</a:t>
            </a:r>
            <a:endParaRPr lang="ru-RU" sz="2000" i="0" u="none" strike="noStrike" dirty="0" smtClean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50215" algn="l"/>
                <a:tab pos="3759200" algn="l"/>
              </a:tabLst>
            </a:pPr>
            <a:r>
              <a:rPr lang="ru-RU" sz="2000" dirty="0">
                <a:latin typeface="Times New Roman" panose="02020603050405020304" pitchFamily="18" charset="0"/>
              </a:rPr>
              <a:t>Свердловская область – </a:t>
            </a:r>
            <a:r>
              <a:rPr lang="ru-RU" sz="2000" dirty="0" smtClean="0">
                <a:latin typeface="Times New Roman" panose="02020603050405020304" pitchFamily="18" charset="0"/>
              </a:rPr>
              <a:t>6 372 км.;</a:t>
            </a:r>
            <a:endParaRPr lang="ru-RU" sz="200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50215" algn="l"/>
                <a:tab pos="3759200" algn="l"/>
              </a:tabLst>
            </a:pPr>
            <a:r>
              <a:rPr lang="ru-RU" sz="2000" dirty="0">
                <a:latin typeface="Times New Roman" panose="02020603050405020304" pitchFamily="18" charset="0"/>
              </a:rPr>
              <a:t>Тюменская область – </a:t>
            </a:r>
            <a:r>
              <a:rPr lang="ru-RU" sz="2000" dirty="0" smtClean="0">
                <a:latin typeface="Times New Roman" panose="02020603050405020304" pitchFamily="18" charset="0"/>
              </a:rPr>
              <a:t>4 268,98 км.;</a:t>
            </a:r>
            <a:endParaRPr lang="ru-RU" sz="200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50215" algn="l"/>
                <a:tab pos="3759200" algn="l"/>
              </a:tabLst>
            </a:pPr>
            <a:r>
              <a:rPr lang="ru-RU" sz="2000" dirty="0">
                <a:latin typeface="Times New Roman" panose="02020603050405020304" pitchFamily="18" charset="0"/>
              </a:rPr>
              <a:t>Ханты-Мансийский автономный округ - Югра – </a:t>
            </a:r>
            <a:r>
              <a:rPr lang="ru-RU" sz="2000" dirty="0" smtClean="0">
                <a:latin typeface="Times New Roman" panose="02020603050405020304" pitchFamily="18" charset="0"/>
              </a:rPr>
              <a:t>22 703,97 км.;</a:t>
            </a:r>
            <a:endParaRPr lang="ru-RU" sz="2000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50215" algn="l"/>
                <a:tab pos="3759200" algn="l"/>
              </a:tabLst>
            </a:pPr>
            <a:r>
              <a:rPr lang="ru-RU" sz="2000" dirty="0">
                <a:latin typeface="Times New Roman" panose="02020603050405020304" pitchFamily="18" charset="0"/>
              </a:rPr>
              <a:t>Ямало-Ненецкий автономный округ – </a:t>
            </a:r>
            <a:r>
              <a:rPr lang="ru-RU" sz="2000" dirty="0" smtClean="0">
                <a:latin typeface="Times New Roman" panose="02020603050405020304" pitchFamily="18" charset="0"/>
              </a:rPr>
              <a:t>16 450,11 км.</a:t>
            </a:r>
            <a:endParaRPr lang="ru-RU" sz="2000" dirty="0">
              <a:latin typeface="Times New Roman" panose="02020603050405020304" pitchFamily="18" charset="0"/>
            </a:endParaRPr>
          </a:p>
          <a:p>
            <a:pPr indent="450215" algn="just">
              <a:tabLst>
                <a:tab pos="450215" algn="l"/>
                <a:tab pos="3759200" algn="l"/>
              </a:tabLst>
            </a:pPr>
            <a:endParaRPr lang="ru-RU" sz="2000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1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18843"/>
            <a:ext cx="9143702" cy="925623"/>
            <a:chOff x="0" y="-18843"/>
            <a:chExt cx="9143702" cy="925623"/>
          </a:xfrm>
        </p:grpSpPr>
        <p:grpSp>
          <p:nvGrpSpPr>
            <p:cNvPr id="24" name="object 32"/>
            <p:cNvGrpSpPr/>
            <p:nvPr/>
          </p:nvGrpSpPr>
          <p:grpSpPr>
            <a:xfrm>
              <a:off x="0" y="-18843"/>
              <a:ext cx="9143702" cy="925623"/>
              <a:chOff x="0" y="0"/>
              <a:chExt cx="9906000" cy="1002791"/>
            </a:xfrm>
          </p:grpSpPr>
          <p:pic>
            <p:nvPicPr>
              <p:cNvPr id="25" name="object 3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906000" cy="975740"/>
              </a:xfrm>
              <a:prstGeom prst="rect">
                <a:avLst/>
              </a:prstGeom>
            </p:spPr>
          </p:pic>
          <p:pic>
            <p:nvPicPr>
              <p:cNvPr id="27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3712" y="68580"/>
                <a:ext cx="1588008" cy="316992"/>
              </a:xfrm>
              <a:prstGeom prst="rect">
                <a:avLst/>
              </a:prstGeom>
            </p:spPr>
          </p:pic>
          <p:pic>
            <p:nvPicPr>
              <p:cNvPr id="28" name="object 3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712" y="236220"/>
                <a:ext cx="2705100" cy="316991"/>
              </a:xfrm>
              <a:prstGeom prst="rect">
                <a:avLst/>
              </a:prstGeom>
            </p:spPr>
          </p:pic>
          <p:pic>
            <p:nvPicPr>
              <p:cNvPr id="29" name="object 3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43712" y="403859"/>
                <a:ext cx="1510284" cy="316991"/>
              </a:xfrm>
              <a:prstGeom prst="rect">
                <a:avLst/>
              </a:prstGeom>
            </p:spPr>
          </p:pic>
          <p:pic>
            <p:nvPicPr>
              <p:cNvPr id="34" name="object 3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7804" y="598931"/>
                <a:ext cx="1702308" cy="403860"/>
              </a:xfrm>
              <a:prstGeom prst="rect">
                <a:avLst/>
              </a:prstGeom>
            </p:spPr>
          </p:pic>
        </p:grpSp>
        <p:pic>
          <p:nvPicPr>
            <p:cNvPr id="12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1" y="21877"/>
              <a:ext cx="607422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6"/>
            <p:cNvSpPr txBox="1">
              <a:spLocks noChangeArrowheads="1"/>
            </p:cNvSpPr>
            <p:nvPr/>
          </p:nvSpPr>
          <p:spPr bwMode="auto">
            <a:xfrm>
              <a:off x="828328" y="51730"/>
              <a:ext cx="1751012" cy="7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9" tIns="36005" rIns="72009" bIns="36005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Северо-Уральское управление Ростехнадзора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2895557" y="176326"/>
            <a:ext cx="6059835" cy="5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и характеристика объектов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на территории</a:t>
            </a:r>
            <a:endParaRPr lang="ru-RU" altLang="ru-RU" sz="1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Свердловской области</a:t>
            </a:r>
            <a:endParaRPr lang="ru-RU" alt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599602" y="4843416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076980"/>
            <a:ext cx="40005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tabLst>
                <a:tab pos="450215" algn="l"/>
                <a:tab pos="3759200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Протяженность магистральных газопроводов в Свердловской области ‒ 6 372 км.</a:t>
            </a:r>
          </a:p>
          <a:p>
            <a:pPr indent="450215" algn="just">
              <a:tabLst>
                <a:tab pos="450215" algn="l"/>
                <a:tab pos="3759200" algn="l"/>
              </a:tabLst>
            </a:pPr>
            <a:endParaRPr lang="ru-RU" sz="2000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08298607"/>
              </p:ext>
            </p:extLst>
          </p:nvPr>
        </p:nvGraphicFramePr>
        <p:xfrm>
          <a:off x="2550094" y="533998"/>
          <a:ext cx="7256175" cy="516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87019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18843"/>
            <a:ext cx="9143702" cy="925623"/>
            <a:chOff x="0" y="-18843"/>
            <a:chExt cx="9143702" cy="925623"/>
          </a:xfrm>
        </p:grpSpPr>
        <p:grpSp>
          <p:nvGrpSpPr>
            <p:cNvPr id="24" name="object 32"/>
            <p:cNvGrpSpPr/>
            <p:nvPr/>
          </p:nvGrpSpPr>
          <p:grpSpPr>
            <a:xfrm>
              <a:off x="0" y="-18843"/>
              <a:ext cx="9143702" cy="925623"/>
              <a:chOff x="0" y="0"/>
              <a:chExt cx="9906000" cy="1002791"/>
            </a:xfrm>
          </p:grpSpPr>
          <p:pic>
            <p:nvPicPr>
              <p:cNvPr id="25" name="object 3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906000" cy="975740"/>
              </a:xfrm>
              <a:prstGeom prst="rect">
                <a:avLst/>
              </a:prstGeom>
            </p:spPr>
          </p:pic>
          <p:pic>
            <p:nvPicPr>
              <p:cNvPr id="27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3712" y="68580"/>
                <a:ext cx="1588008" cy="316992"/>
              </a:xfrm>
              <a:prstGeom prst="rect">
                <a:avLst/>
              </a:prstGeom>
            </p:spPr>
          </p:pic>
          <p:pic>
            <p:nvPicPr>
              <p:cNvPr id="28" name="object 3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712" y="236220"/>
                <a:ext cx="2705100" cy="316991"/>
              </a:xfrm>
              <a:prstGeom prst="rect">
                <a:avLst/>
              </a:prstGeom>
            </p:spPr>
          </p:pic>
          <p:pic>
            <p:nvPicPr>
              <p:cNvPr id="29" name="object 3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43712" y="403859"/>
                <a:ext cx="1510284" cy="316991"/>
              </a:xfrm>
              <a:prstGeom prst="rect">
                <a:avLst/>
              </a:prstGeom>
            </p:spPr>
          </p:pic>
          <p:pic>
            <p:nvPicPr>
              <p:cNvPr id="34" name="object 3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7804" y="598931"/>
                <a:ext cx="1702308" cy="403860"/>
              </a:xfrm>
              <a:prstGeom prst="rect">
                <a:avLst/>
              </a:prstGeom>
            </p:spPr>
          </p:pic>
        </p:grpSp>
        <p:pic>
          <p:nvPicPr>
            <p:cNvPr id="12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1" y="21877"/>
              <a:ext cx="607422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6"/>
            <p:cNvSpPr txBox="1">
              <a:spLocks noChangeArrowheads="1"/>
            </p:cNvSpPr>
            <p:nvPr/>
          </p:nvSpPr>
          <p:spPr bwMode="auto">
            <a:xfrm>
              <a:off x="828328" y="51730"/>
              <a:ext cx="1751012" cy="7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9" tIns="36005" rIns="72009" bIns="36005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Северо-Уральское управление Ростехнадзора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4084820" y="164382"/>
            <a:ext cx="4896909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и 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объектов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на территории Тюм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енской области</a:t>
            </a:r>
            <a:endParaRPr lang="ru-RU" alt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599602" y="4843416"/>
            <a:ext cx="544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209067" y="1799291"/>
            <a:ext cx="457922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tabLst>
                <a:tab pos="450215" algn="l"/>
                <a:tab pos="37592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Протяженность МТ, км: </a:t>
            </a:r>
          </a:p>
          <a:p>
            <a:pPr indent="450215">
              <a:tabLst>
                <a:tab pos="450215" algn="l"/>
                <a:tab pos="37592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• общая – 4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268,98;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indent="450215">
              <a:tabLst>
                <a:tab pos="450215" algn="l"/>
                <a:tab pos="37592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• газопроводов – 2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124,25;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indent="450215">
              <a:tabLst>
                <a:tab pos="450215" algn="l"/>
                <a:tab pos="37592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• нефтепроводов – 2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093,73.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indent="450215">
              <a:tabLst>
                <a:tab pos="450215" algn="l"/>
                <a:tab pos="3759200" algn="l"/>
              </a:tabLst>
            </a:pP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tabLst>
                <a:tab pos="450215" algn="l"/>
                <a:tab pos="3759200" algn="l"/>
              </a:tabLst>
            </a:pPr>
            <a:endParaRPr lang="ru-RU" sz="2000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090807931"/>
              </p:ext>
            </p:extLst>
          </p:nvPr>
        </p:nvGraphicFramePr>
        <p:xfrm>
          <a:off x="1109273" y="448350"/>
          <a:ext cx="7872456" cy="514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58553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18843"/>
            <a:ext cx="9143702" cy="925623"/>
            <a:chOff x="0" y="-18843"/>
            <a:chExt cx="9143702" cy="925623"/>
          </a:xfrm>
        </p:grpSpPr>
        <p:grpSp>
          <p:nvGrpSpPr>
            <p:cNvPr id="24" name="object 32"/>
            <p:cNvGrpSpPr/>
            <p:nvPr/>
          </p:nvGrpSpPr>
          <p:grpSpPr>
            <a:xfrm>
              <a:off x="0" y="-18843"/>
              <a:ext cx="9143702" cy="925623"/>
              <a:chOff x="0" y="0"/>
              <a:chExt cx="9906000" cy="1002791"/>
            </a:xfrm>
          </p:grpSpPr>
          <p:pic>
            <p:nvPicPr>
              <p:cNvPr id="25" name="object 3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906000" cy="975740"/>
              </a:xfrm>
              <a:prstGeom prst="rect">
                <a:avLst/>
              </a:prstGeom>
            </p:spPr>
          </p:pic>
          <p:pic>
            <p:nvPicPr>
              <p:cNvPr id="27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3712" y="68580"/>
                <a:ext cx="1588008" cy="316992"/>
              </a:xfrm>
              <a:prstGeom prst="rect">
                <a:avLst/>
              </a:prstGeom>
            </p:spPr>
          </p:pic>
          <p:pic>
            <p:nvPicPr>
              <p:cNvPr id="28" name="object 3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712" y="236220"/>
                <a:ext cx="2705100" cy="316991"/>
              </a:xfrm>
              <a:prstGeom prst="rect">
                <a:avLst/>
              </a:prstGeom>
            </p:spPr>
          </p:pic>
          <p:pic>
            <p:nvPicPr>
              <p:cNvPr id="29" name="object 3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43712" y="403859"/>
                <a:ext cx="1510284" cy="316991"/>
              </a:xfrm>
              <a:prstGeom prst="rect">
                <a:avLst/>
              </a:prstGeom>
            </p:spPr>
          </p:pic>
          <p:pic>
            <p:nvPicPr>
              <p:cNvPr id="34" name="object 3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7804" y="598931"/>
                <a:ext cx="1702308" cy="403860"/>
              </a:xfrm>
              <a:prstGeom prst="rect">
                <a:avLst/>
              </a:prstGeom>
            </p:spPr>
          </p:pic>
        </p:grpSp>
        <p:pic>
          <p:nvPicPr>
            <p:cNvPr id="12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1" y="21877"/>
              <a:ext cx="607422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6"/>
            <p:cNvSpPr txBox="1">
              <a:spLocks noChangeArrowheads="1"/>
            </p:cNvSpPr>
            <p:nvPr/>
          </p:nvSpPr>
          <p:spPr bwMode="auto">
            <a:xfrm>
              <a:off x="828328" y="51730"/>
              <a:ext cx="1751012" cy="7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9" tIns="36005" rIns="72009" bIns="36005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Северо-Уральское управление Ростехнадзора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955643" y="164382"/>
            <a:ext cx="5026086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и характеристика объектов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на 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территории ХМАО-Югры</a:t>
            </a:r>
            <a:endParaRPr lang="ru-RU" alt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599602" y="4843416"/>
            <a:ext cx="5443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054536"/>
            <a:ext cx="445207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tabLst>
                <a:tab pos="450215" algn="l"/>
                <a:tab pos="3759200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Протяженность МТ, км: </a:t>
            </a:r>
          </a:p>
          <a:p>
            <a:pPr indent="450215">
              <a:tabLst>
                <a:tab pos="450215" algn="l"/>
                <a:tab pos="37592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• общая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22 703,97; </a:t>
            </a:r>
          </a:p>
          <a:p>
            <a:pPr indent="450215">
              <a:tabLst>
                <a:tab pos="450215" algn="l"/>
                <a:tab pos="37592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• газопроводов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14 658,84;</a:t>
            </a:r>
          </a:p>
          <a:p>
            <a:pPr indent="450215">
              <a:tabLst>
                <a:tab pos="450215" algn="l"/>
                <a:tab pos="37592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• нефтепроводов - 6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059,73;</a:t>
            </a:r>
          </a:p>
          <a:p>
            <a:pPr indent="450215">
              <a:tabLst>
                <a:tab pos="450215" algn="l"/>
                <a:tab pos="37592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• трубопроводы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ШФЛУ – 1 251,43;</a:t>
            </a:r>
          </a:p>
          <a:p>
            <a:pPr indent="450215">
              <a:tabLst>
                <a:tab pos="450215" algn="l"/>
                <a:tab pos="37592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нефтепродукторпроводы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733,97.</a:t>
            </a:r>
          </a:p>
          <a:p>
            <a:pPr indent="450215">
              <a:tabLst>
                <a:tab pos="450215" algn="l"/>
                <a:tab pos="3759200" algn="l"/>
              </a:tabLst>
            </a:pP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tabLst>
                <a:tab pos="450215" algn="l"/>
                <a:tab pos="3759200" algn="l"/>
              </a:tabLst>
            </a:pPr>
            <a:endParaRPr lang="ru-RU" sz="2000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117240355"/>
              </p:ext>
            </p:extLst>
          </p:nvPr>
        </p:nvGraphicFramePr>
        <p:xfrm>
          <a:off x="1866275" y="342277"/>
          <a:ext cx="8034727" cy="524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2380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18843"/>
            <a:ext cx="9143702" cy="925623"/>
            <a:chOff x="0" y="-18843"/>
            <a:chExt cx="9143702" cy="925623"/>
          </a:xfrm>
        </p:grpSpPr>
        <p:grpSp>
          <p:nvGrpSpPr>
            <p:cNvPr id="24" name="object 32"/>
            <p:cNvGrpSpPr/>
            <p:nvPr/>
          </p:nvGrpSpPr>
          <p:grpSpPr>
            <a:xfrm>
              <a:off x="0" y="-18843"/>
              <a:ext cx="9143702" cy="925623"/>
              <a:chOff x="0" y="0"/>
              <a:chExt cx="9906000" cy="1002791"/>
            </a:xfrm>
          </p:grpSpPr>
          <p:pic>
            <p:nvPicPr>
              <p:cNvPr id="25" name="object 3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906000" cy="975740"/>
              </a:xfrm>
              <a:prstGeom prst="rect">
                <a:avLst/>
              </a:prstGeom>
            </p:spPr>
          </p:pic>
          <p:pic>
            <p:nvPicPr>
              <p:cNvPr id="27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3712" y="68580"/>
                <a:ext cx="1588008" cy="316992"/>
              </a:xfrm>
              <a:prstGeom prst="rect">
                <a:avLst/>
              </a:prstGeom>
            </p:spPr>
          </p:pic>
          <p:pic>
            <p:nvPicPr>
              <p:cNvPr id="28" name="object 3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712" y="236220"/>
                <a:ext cx="2705100" cy="316991"/>
              </a:xfrm>
              <a:prstGeom prst="rect">
                <a:avLst/>
              </a:prstGeom>
            </p:spPr>
          </p:pic>
          <p:pic>
            <p:nvPicPr>
              <p:cNvPr id="29" name="object 3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43712" y="403859"/>
                <a:ext cx="1510284" cy="316991"/>
              </a:xfrm>
              <a:prstGeom prst="rect">
                <a:avLst/>
              </a:prstGeom>
            </p:spPr>
          </p:pic>
          <p:pic>
            <p:nvPicPr>
              <p:cNvPr id="34" name="object 3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7804" y="598931"/>
                <a:ext cx="1702308" cy="403860"/>
              </a:xfrm>
              <a:prstGeom prst="rect">
                <a:avLst/>
              </a:prstGeom>
            </p:spPr>
          </p:pic>
        </p:grpSp>
        <p:pic>
          <p:nvPicPr>
            <p:cNvPr id="12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1" y="21877"/>
              <a:ext cx="607422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6"/>
            <p:cNvSpPr txBox="1">
              <a:spLocks noChangeArrowheads="1"/>
            </p:cNvSpPr>
            <p:nvPr/>
          </p:nvSpPr>
          <p:spPr bwMode="auto">
            <a:xfrm>
              <a:off x="828328" y="51730"/>
              <a:ext cx="1751012" cy="7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9" tIns="36005" rIns="72009" bIns="36005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Северо-Уральское управление Ростехнадзора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2921894" y="164382"/>
            <a:ext cx="6059835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и характеристика объектов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на территории ЯНАО</a:t>
            </a:r>
            <a:endParaRPr lang="ru-RU" alt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599602" y="4843416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383829" y="1372996"/>
            <a:ext cx="463755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tabLst>
                <a:tab pos="450215" algn="l"/>
                <a:tab pos="3759200" algn="l"/>
              </a:tabLs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Протяженность МТ, км: </a:t>
            </a:r>
          </a:p>
          <a:p>
            <a:pPr indent="450215">
              <a:tabLst>
                <a:tab pos="450215" algn="l"/>
                <a:tab pos="37592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общая – 16 450,11;</a:t>
            </a:r>
          </a:p>
          <a:p>
            <a:pPr indent="450215">
              <a:tabLst>
                <a:tab pos="450215" algn="l"/>
                <a:tab pos="37592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• газопроводов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13 369,60;</a:t>
            </a:r>
          </a:p>
          <a:p>
            <a:pPr indent="450215">
              <a:tabLst>
                <a:tab pos="450215" algn="l"/>
                <a:tab pos="37592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• нефтепроводов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1 205,27;</a:t>
            </a:r>
          </a:p>
          <a:p>
            <a:pPr indent="450215">
              <a:tabLst>
                <a:tab pos="450215" algn="l"/>
                <a:tab pos="37592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• трубопроводы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ШФЛУ – 530,51;</a:t>
            </a:r>
          </a:p>
          <a:p>
            <a:pPr indent="450215">
              <a:tabLst>
                <a:tab pos="450215" algn="l"/>
                <a:tab pos="3759200" algn="l"/>
              </a:tabLst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• нефтепродуктопроводы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1 344,73.</a:t>
            </a:r>
          </a:p>
          <a:p>
            <a:pPr indent="450215">
              <a:tabLst>
                <a:tab pos="450215" algn="l"/>
                <a:tab pos="3759200" algn="l"/>
              </a:tabLst>
            </a:pPr>
            <a:endParaRPr lang="ru-RU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tabLst>
                <a:tab pos="450215" algn="l"/>
                <a:tab pos="3759200" algn="l"/>
              </a:tabLst>
            </a:pPr>
            <a:endParaRPr lang="ru-RU" sz="2000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761619260"/>
              </p:ext>
            </p:extLst>
          </p:nvPr>
        </p:nvGraphicFramePr>
        <p:xfrm>
          <a:off x="1491444" y="164382"/>
          <a:ext cx="7954296" cy="556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08360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18843"/>
            <a:ext cx="9143702" cy="925623"/>
            <a:chOff x="0" y="-18843"/>
            <a:chExt cx="9143702" cy="925623"/>
          </a:xfrm>
        </p:grpSpPr>
        <p:grpSp>
          <p:nvGrpSpPr>
            <p:cNvPr id="24" name="object 32"/>
            <p:cNvGrpSpPr/>
            <p:nvPr/>
          </p:nvGrpSpPr>
          <p:grpSpPr>
            <a:xfrm>
              <a:off x="0" y="-18843"/>
              <a:ext cx="9143702" cy="925623"/>
              <a:chOff x="0" y="0"/>
              <a:chExt cx="9906000" cy="1002791"/>
            </a:xfrm>
          </p:grpSpPr>
          <p:pic>
            <p:nvPicPr>
              <p:cNvPr id="25" name="object 33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0" y="0"/>
                <a:ext cx="9906000" cy="975740"/>
              </a:xfrm>
              <a:prstGeom prst="rect">
                <a:avLst/>
              </a:prstGeom>
            </p:spPr>
          </p:pic>
          <p:pic>
            <p:nvPicPr>
              <p:cNvPr id="27" name="object 3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43712" y="68580"/>
                <a:ext cx="1588008" cy="316992"/>
              </a:xfrm>
              <a:prstGeom prst="rect">
                <a:avLst/>
              </a:prstGeom>
            </p:spPr>
          </p:pic>
          <p:pic>
            <p:nvPicPr>
              <p:cNvPr id="28" name="object 3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3712" y="236220"/>
                <a:ext cx="2705100" cy="316991"/>
              </a:xfrm>
              <a:prstGeom prst="rect">
                <a:avLst/>
              </a:prstGeom>
            </p:spPr>
          </p:pic>
          <p:pic>
            <p:nvPicPr>
              <p:cNvPr id="29" name="object 3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43712" y="403859"/>
                <a:ext cx="1510284" cy="316991"/>
              </a:xfrm>
              <a:prstGeom prst="rect">
                <a:avLst/>
              </a:prstGeom>
            </p:spPr>
          </p:pic>
          <p:pic>
            <p:nvPicPr>
              <p:cNvPr id="34" name="object 3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17804" y="598931"/>
                <a:ext cx="1702308" cy="403860"/>
              </a:xfrm>
              <a:prstGeom prst="rect">
                <a:avLst/>
              </a:prstGeom>
            </p:spPr>
          </p:pic>
        </p:grpSp>
        <p:pic>
          <p:nvPicPr>
            <p:cNvPr id="12" name="Рисунок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81" y="21877"/>
              <a:ext cx="607422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6"/>
            <p:cNvSpPr txBox="1">
              <a:spLocks noChangeArrowheads="1"/>
            </p:cNvSpPr>
            <p:nvPr/>
          </p:nvSpPr>
          <p:spPr bwMode="auto">
            <a:xfrm>
              <a:off x="828328" y="51730"/>
              <a:ext cx="1751012" cy="716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9" tIns="36005" rIns="72009" bIns="36005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Северо-Уральское управление Ростехнадзора</a:t>
              </a:r>
              <a:endPara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622" y="2650332"/>
            <a:ext cx="9144000" cy="35451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76771" tIns="38385" rIns="76771" bIns="38385">
            <a:spAutoFit/>
          </a:bodyPr>
          <a:lstStyle/>
          <a:p>
            <a:pPr algn="ctr">
              <a:defRPr/>
            </a:pPr>
            <a:endParaRPr lang="ru-RU" sz="1800" i="1" dirty="0">
              <a:solidFill>
                <a:schemeClr val="bg2"/>
              </a:solidFill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347282" y="241510"/>
            <a:ext cx="5632553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Количество проведенных проверок за 2025 год</a:t>
            </a:r>
            <a:endParaRPr lang="ru-RU" altLang="ru-RU" sz="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681" y="869022"/>
            <a:ext cx="89866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tabLst>
                <a:tab pos="450215" algn="l"/>
                <a:tab pos="3759200" algn="l"/>
              </a:tabLst>
            </a:pP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450215" algn="l"/>
                <a:tab pos="3759200" algn="l"/>
              </a:tabLst>
            </a:pP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 истекший период </a:t>
            </a:r>
            <a:r>
              <a:rPr lang="ru-RU" sz="1600" b="1" dirty="0" smtClean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г., </a:t>
            </a: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Северо-Уральским управлением </a:t>
            </a: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Федеральной </a:t>
            </a: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службы </a:t>
            </a: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 </a:t>
            </a: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экологическому технологическому и атомному надзору </a:t>
            </a: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была проведена </a:t>
            </a: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161 </a:t>
            </a: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проверка: </a:t>
            </a:r>
            <a:endParaRPr lang="ru-RU" sz="1600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  <a:tabLst>
                <a:tab pos="450215" algn="l"/>
                <a:tab pos="3759200" algn="l"/>
              </a:tabLst>
            </a:pP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8</a:t>
            </a: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плановых выездных </a:t>
            </a: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проверок; </a:t>
            </a:r>
          </a:p>
          <a:p>
            <a:pPr marL="285750" indent="-285750" algn="just">
              <a:buFontTx/>
              <a:buChar char="-"/>
              <a:tabLst>
                <a:tab pos="450215" algn="l"/>
                <a:tab pos="3759200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148 проверок </a:t>
            </a: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постоянного государственного </a:t>
            </a: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надзора; </a:t>
            </a:r>
          </a:p>
          <a:p>
            <a:pPr marL="285750" indent="-285750" algn="just">
              <a:buFontTx/>
              <a:buChar char="-"/>
              <a:tabLst>
                <a:tab pos="450215" algn="l"/>
                <a:tab pos="3759200" algn="l"/>
              </a:tabLst>
            </a:pP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лицензионных проверки;</a:t>
            </a:r>
          </a:p>
          <a:p>
            <a:pPr marL="285750" indent="-285750" algn="just">
              <a:buFontTx/>
              <a:buChar char="-"/>
              <a:tabLst>
                <a:tab pos="450215" algn="l"/>
                <a:tab pos="3759200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 проверка выполнения предписания;</a:t>
            </a:r>
          </a:p>
          <a:p>
            <a:pPr marL="285750" indent="-285750" algn="just">
              <a:buFontTx/>
              <a:buChar char="-"/>
              <a:tabLst>
                <a:tab pos="450215" algn="l"/>
                <a:tab pos="3759200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 выдача клейма;</a:t>
            </a:r>
          </a:p>
          <a:p>
            <a:pPr marL="285750" indent="-285750" algn="just">
              <a:buFontTx/>
              <a:buChar char="-"/>
              <a:tabLst>
                <a:tab pos="450215" algn="l"/>
                <a:tab pos="3759200" algn="l"/>
              </a:tabLst>
            </a:pP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 совместная проверка с прокуратурой.</a:t>
            </a:r>
            <a:endParaRPr lang="ru-RU" sz="16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tabLst>
                <a:tab pos="450215" algn="l"/>
                <a:tab pos="3759200" algn="l"/>
              </a:tabLs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регионам: 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0215" algn="l"/>
                <a:tab pos="3759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Свердловская область – 13;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0215" algn="l"/>
                <a:tab pos="37592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Тюменская область – 18;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0215" algn="l"/>
                <a:tab pos="3759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ХМАО-Югра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72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0215" algn="l"/>
                <a:tab pos="3759200" algn="l"/>
              </a:tabLs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ЯНАО –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8599602" y="4843416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9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27568692"/>
              </p:ext>
            </p:extLst>
          </p:nvPr>
        </p:nvGraphicFramePr>
        <p:xfrm>
          <a:off x="4286250" y="1540028"/>
          <a:ext cx="4693585" cy="352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4175</TotalTime>
  <Words>516</Words>
  <Application>Microsoft Office PowerPoint</Application>
  <PresentationFormat>Экран (16:9)</PresentationFormat>
  <Paragraphs>162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Гафуров Рамиль Рашитович</cp:lastModifiedBy>
  <cp:revision>639</cp:revision>
  <cp:lastPrinted>2026-03-16T04:34:37Z</cp:lastPrinted>
  <dcterms:created xsi:type="dcterms:W3CDTF">2018-12-06T15:25:00Z</dcterms:created>
  <dcterms:modified xsi:type="dcterms:W3CDTF">2026-03-17T11:32:48Z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E3F281635F044A46B7D060E9EB3B55BE_13</vt:lpwstr>
  </property>
  <property fmtid="{D5CDD505-2E9C-101B-9397-08002B2CF9AE}" pid="3" name="KSOProductBuildVer">
    <vt:lpwstr>1049-12.2.0.13472</vt:lpwstr>
  </property>
</Properties>
</file>