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7" r:id="rId1"/>
  </p:sldMasterIdLst>
  <p:notesMasterIdLst>
    <p:notesMasterId r:id="rId11"/>
  </p:notesMasterIdLst>
  <p:sldIdLst>
    <p:sldId id="438" r:id="rId2"/>
    <p:sldId id="389" r:id="rId3"/>
    <p:sldId id="446" r:id="rId4"/>
    <p:sldId id="447" r:id="rId5"/>
    <p:sldId id="393" r:id="rId6"/>
    <p:sldId id="415" r:id="rId7"/>
    <p:sldId id="384" r:id="rId8"/>
    <p:sldId id="421" r:id="rId9"/>
    <p:sldId id="412" r:id="rId10"/>
  </p:sldIdLst>
  <p:sldSz cx="972185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660066"/>
    <a:srgbClr val="FF9900"/>
    <a:srgbClr val="000066"/>
    <a:srgbClr val="CCECFF"/>
    <a:srgbClr val="FFCC66"/>
    <a:srgbClr val="FFCCCC"/>
    <a:srgbClr val="FFFF99"/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5401" autoAdjust="0"/>
  </p:normalViewPr>
  <p:slideViewPr>
    <p:cSldViewPr>
      <p:cViewPr varScale="1">
        <p:scale>
          <a:sx n="75" d="100"/>
          <a:sy n="75" d="100"/>
        </p:scale>
        <p:origin x="708" y="72"/>
      </p:cViewPr>
      <p:guideLst>
        <p:guide orient="horz" pos="2160"/>
        <p:guide pos="30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04\57-04\&#1054;&#1090;&#1095;&#1105;&#1090;&#1099;\&#1054;&#1090;&#1095;&#1077;&#1090;&#1099;%202012\&#1054;&#1090;&#1095;&#1077;&#1090;&#1099;%20&#1087;&#1086;&#1089;&#1090;&#1086;&#1103;&#1085;&#1085;&#1099;&#1081;%20&#1085;&#1072;&#1076;&#1079;&#1086;&#1088;\12_12_12\&#1054;&#1090;&#1095;&#1077;&#1090;%20&#1087;&#1086;&#1089;&#1090;&#1086;&#1103;&#1085;&#1085;&#1099;&#1081;%20&#1085;&#1072;&#1076;&#1079;&#1086;&#1088;%2012_1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04\&#1086;&#1090;&#1076;&#1077;&#1083;&#1099;\&#1050;&#1086;&#1085;&#1090;&#1088;&#1086;&#1083;&#1100;&#1085;&#1086;-&#1040;&#1085;&#1072;&#1083;&#1080;&#1090;&#1080;&#1095;&#1077;&#1089;&#1082;&#1080;&#1081;%20&#1086;&#1090;&#1076;&#1077;&#1083;\&#1052;.&#1042;.%20&#1050;&#1077;&#1084;&#1073;&#1077;&#1083;&#1100;\&#1044;&#1054;&#1050;&#1051;&#1040;&#1044;&#1067;\2012%20&#1048;&#1058;&#1054;&#1043;&#1048;\&#1044;&#1072;&#1085;&#1085;&#1099;&#1077;\&#1048;&#1085;&#1092;&#1086;&#1088;&#1084;&#1058;&#1072;&#1073;&#1083;&#1080;&#1094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04\&#1086;&#1090;&#1076;&#1077;&#1083;&#1099;\&#1050;&#1086;&#1085;&#1090;&#1088;&#1086;&#1083;&#1100;&#1085;&#1086;-&#1040;&#1085;&#1072;&#1083;&#1080;&#1090;&#1080;&#1095;&#1077;&#1089;&#1082;&#1080;&#1081;%20&#1086;&#1090;&#1076;&#1077;&#1083;\&#1052;.&#1042;.%20&#1050;&#1077;&#1084;&#1073;&#1077;&#1083;&#1100;\&#1044;&#1054;&#1050;&#1051;&#1040;&#1044;&#1067;\2012%20&#1048;&#1058;&#1054;&#1043;&#1048;\&#1044;&#1072;&#1085;&#1085;&#1099;&#1077;\&#1048;&#1085;&#1092;&#1086;&#1088;&#1084;&#1058;&#1072;&#1073;&#1083;&#1080;&#1094;&#107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04\&#1054;&#1090;&#1076;&#1077;&#1083;&#1099;\&#1050;&#1086;&#1085;&#1090;&#1088;&#1086;&#1083;&#1100;&#1085;&#1086;-&#1040;&#1085;&#1072;&#1083;&#1080;&#1090;&#1080;&#1095;&#1077;&#1089;&#1082;&#1080;&#1081;%20&#1086;&#1090;&#1076;&#1077;&#1083;\&#1052;.&#1042;.%20&#1050;&#1077;&#1084;&#1073;&#1077;&#1083;&#1100;\&#1044;&#1054;&#1050;&#1051;&#1040;&#1044;&#1067;\2013%20&#1048;&#1058;&#1054;&#1043;&#1048;\&#1040;&#1074;&#1072;&#1088;&#1080;&#1081;&#1085;&#1086;&#1089;&#1090;&#1100;%20&#1080;%20&#1090;&#1088;&#1072;&#1074;&#1084;&#1072;&#1090;&#1080;&#1079;&#1084;%202002-2013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753362932270077E-2"/>
          <c:y val="3.5273858460171129E-2"/>
          <c:w val="0.86959580819862392"/>
          <c:h val="0.87794808513339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cene3d>
                <a:camera prst="orthographicFront"/>
                <a:lightRig rig="threePt" dir="t"/>
              </a:scene3d>
              <a:sp3d>
                <a:bevelB/>
              </a:sp3d>
            </c:spPr>
          </c:dPt>
          <c:dLbls>
            <c:dLbl>
              <c:idx val="0"/>
              <c:layout>
                <c:manualLayout>
                  <c:x val="-2.82190899032429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4657269709728939E-3"/>
                  <c:y val="-6.0469471646007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8219089903242949E-3"/>
                  <c:y val="-1.5117367911501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ГЭН</c:v>
                </c:pt>
                <c:pt idx="1">
                  <c:v>ГСН</c:v>
                </c:pt>
                <c:pt idx="2">
                  <c:v>ПБ</c:v>
                </c:pt>
                <c:pt idx="3">
                  <c:v>ГТС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8770</c:v>
                </c:pt>
                <c:pt idx="1">
                  <c:v>5520</c:v>
                </c:pt>
                <c:pt idx="2">
                  <c:v>2507</c:v>
                </c:pt>
                <c:pt idx="3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876681466135016E-3"/>
                  <c:y val="-5.03912263716731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164317427432241E-2"/>
                  <c:y val="-4.5352103734505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520499446783643E-2"/>
                  <c:y val="-4.7871665053089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ГЭН</c:v>
                </c:pt>
                <c:pt idx="1">
                  <c:v>ГСН</c:v>
                </c:pt>
                <c:pt idx="2">
                  <c:v>ПБ</c:v>
                </c:pt>
                <c:pt idx="3">
                  <c:v>ГТС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8727</c:v>
                </c:pt>
                <c:pt idx="1">
                  <c:v>5202</c:v>
                </c:pt>
                <c:pt idx="2">
                  <c:v>2739</c:v>
                </c:pt>
                <c:pt idx="3">
                  <c:v>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shape val="box"/>
        <c:axId val="98090824"/>
        <c:axId val="98089648"/>
        <c:axId val="0"/>
      </c:bar3DChart>
      <c:catAx>
        <c:axId val="98090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8089648"/>
        <c:crosses val="autoZero"/>
        <c:auto val="1"/>
        <c:lblAlgn val="ctr"/>
        <c:lblOffset val="100"/>
        <c:noMultiLvlLbl val="0"/>
      </c:catAx>
      <c:valAx>
        <c:axId val="9808964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98090824"/>
        <c:crosses val="autoZero"/>
        <c:crossBetween val="between"/>
        <c:majorUnit val="2000"/>
        <c:minorUnit val="500"/>
      </c:valAx>
    </c:plotArea>
    <c:legend>
      <c:legendPos val="r"/>
      <c:layout>
        <c:manualLayout>
          <c:xMode val="edge"/>
          <c:yMode val="edge"/>
          <c:x val="0.48017258973142862"/>
          <c:y val="0.30441121621407147"/>
          <c:w val="0.5113619054951567"/>
          <c:h val="9.7443934800895138E-2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dkEdge"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814465059437897E-2"/>
          <c:y val="5.0925868363058957E-2"/>
          <c:w val="0.94481335407176958"/>
          <c:h val="0.847473583081698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ИТОГО!$B$1</c:f>
              <c:strCache>
                <c:ptCount val="1"/>
                <c:pt idx="0">
                  <c:v>Количество поднадзорных ОПО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softEdge rad="12700"/>
            </a:effectLst>
          </c:spPr>
          <c:invertIfNegative val="0"/>
          <c:dLbls>
            <c:dLbl>
              <c:idx val="0"/>
              <c:layout>
                <c:manualLayout>
                  <c:x val="-7.9933216951128989E-3"/>
                  <c:y val="0.110056015158416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ИТОГО!$A$5</c:f>
              <c:numCache>
                <c:formatCode>General</c:formatCode>
                <c:ptCount val="1"/>
                <c:pt idx="0">
                  <c:v>2014</c:v>
                </c:pt>
              </c:numCache>
            </c:numRef>
          </c:cat>
          <c:val>
            <c:numRef>
              <c:f>ИТОГО!$B$5</c:f>
              <c:numCache>
                <c:formatCode>General</c:formatCode>
                <c:ptCount val="1"/>
                <c:pt idx="0">
                  <c:v>274</c:v>
                </c:pt>
              </c:numCache>
            </c:numRef>
          </c:val>
        </c:ser>
        <c:ser>
          <c:idx val="1"/>
          <c:order val="1"/>
          <c:tx>
            <c:strRef>
              <c:f>ИТОГО!$C$1</c:f>
              <c:strCache>
                <c:ptCount val="1"/>
                <c:pt idx="0">
                  <c:v>Количество проведенных осмотров ОПО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softEdge rad="12700"/>
            </a:effectLst>
          </c:spPr>
          <c:invertIfNegative val="0"/>
          <c:dLbls>
            <c:dLbl>
              <c:idx val="0"/>
              <c:layout>
                <c:manualLayout>
                  <c:x val="-5.328881130075261E-3"/>
                  <c:y val="0.27274751582738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109543384068445E-3"/>
                  <c:y val="1.4355132411967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ИТОГО!$A$5</c:f>
              <c:numCache>
                <c:formatCode>General</c:formatCode>
                <c:ptCount val="1"/>
                <c:pt idx="0">
                  <c:v>2014</c:v>
                </c:pt>
              </c:numCache>
            </c:numRef>
          </c:cat>
          <c:val>
            <c:numRef>
              <c:f>ИТОГО!$C$5</c:f>
              <c:numCache>
                <c:formatCode>General</c:formatCode>
                <c:ptCount val="1"/>
                <c:pt idx="0">
                  <c:v>1026</c:v>
                </c:pt>
              </c:numCache>
            </c:numRef>
          </c:val>
        </c:ser>
        <c:ser>
          <c:idx val="2"/>
          <c:order val="2"/>
          <c:tx>
            <c:strRef>
              <c:f>ИТОГО!$D$1</c:f>
              <c:strCache>
                <c:ptCount val="1"/>
                <c:pt idx="0">
                  <c:v>Количество выявленных нарушений</c:v>
                </c:pt>
              </c:strCache>
            </c:strRef>
          </c:tx>
          <c:spPr>
            <a:pattFill prst="dkHorz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ИТОГО!$A$5</c:f>
              <c:numCache>
                <c:formatCode>General</c:formatCode>
                <c:ptCount val="1"/>
                <c:pt idx="0">
                  <c:v>2014</c:v>
                </c:pt>
              </c:numCache>
            </c:numRef>
          </c:cat>
          <c:val>
            <c:numRef>
              <c:f>ИТОГО!$D$5</c:f>
              <c:numCache>
                <c:formatCode>General</c:formatCode>
                <c:ptCount val="1"/>
                <c:pt idx="0">
                  <c:v>1539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8"/>
        <c:axId val="131350256"/>
        <c:axId val="131350648"/>
      </c:barChart>
      <c:catAx>
        <c:axId val="13135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>
                <a:alpha val="96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350648"/>
        <c:crosses val="autoZero"/>
        <c:auto val="1"/>
        <c:lblAlgn val="ctr"/>
        <c:lblOffset val="100"/>
        <c:noMultiLvlLbl val="0"/>
      </c:catAx>
      <c:valAx>
        <c:axId val="131350648"/>
        <c:scaling>
          <c:orientation val="minMax"/>
          <c:max val="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35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5247208683810418"/>
          <c:y val="1.6747654480628676E-2"/>
          <c:w val="0.4834828811791681"/>
          <c:h val="0.43571147529489795"/>
        </c:manualLayout>
      </c:layout>
      <c:overlay val="0"/>
      <c:spPr>
        <a:solidFill>
          <a:prstClr val="white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311834527346434E-2"/>
          <c:y val="4.1710375046094449E-2"/>
          <c:w val="0.97816821916868291"/>
          <c:h val="0.8976834642702685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объектов</c:v>
                </c:pt>
              </c:strCache>
            </c:strRef>
          </c:tx>
          <c:dPt>
            <c:idx val="3"/>
            <c:bubble3D val="0"/>
          </c:dPt>
          <c:dLbls>
            <c:dLbl>
              <c:idx val="0"/>
              <c:layout>
                <c:manualLayout>
                  <c:x val="0.27877726847554574"/>
                  <c:y val="-2.7755575615628914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25064598557151"/>
                      <c:h val="0.3889758219949239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7.2538983123738937E-2"/>
                  <c:y val="5.049011188926842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175928481064826"/>
                      <c:h val="0.2942563720906564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43523389874243362"/>
                  <c:y val="-9.76142163192522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Тюменская область (без а.о.)</c:v>
                </c:pt>
                <c:pt idx="1">
                  <c:v>ХМАО-Югра</c:v>
                </c:pt>
                <c:pt idx="2">
                  <c:v>ЯНАО</c:v>
                </c:pt>
                <c:pt idx="3">
                  <c:v>Свердловская область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  <c:pt idx="1">
                  <c:v>162</c:v>
                </c:pt>
                <c:pt idx="2">
                  <c:v>84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7"/>
      </c:doughnut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707808313228474E-2"/>
          <c:y val="2.5050080937700336E-2"/>
          <c:w val="0.9462921916867717"/>
          <c:h val="0.8389914526963679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государственный энергетический надзор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2010</c:v>
                </c:pt>
                <c:pt idx="1">
                  <c:v>2014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технологический надзор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2010</c:v>
                </c:pt>
                <c:pt idx="1">
                  <c:v>2014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государственный строительный надзор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2010</c:v>
                </c:pt>
                <c:pt idx="1">
                  <c:v>2014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cylinder"/>
        <c:axId val="202486720"/>
        <c:axId val="202487112"/>
        <c:axId val="0"/>
      </c:bar3DChart>
      <c:catAx>
        <c:axId val="202486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2487112"/>
        <c:crosses val="autoZero"/>
        <c:auto val="1"/>
        <c:lblAlgn val="ctr"/>
        <c:lblOffset val="100"/>
        <c:noMultiLvlLbl val="0"/>
      </c:catAx>
      <c:valAx>
        <c:axId val="202487112"/>
        <c:scaling>
          <c:orientation val="minMax"/>
          <c:max val="25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202486720"/>
        <c:crosses val="autoZero"/>
        <c:crossBetween val="between"/>
      </c:valAx>
      <c:spPr>
        <a:ln>
          <a:solidFill>
            <a:schemeClr val="accent1">
              <a:alpha val="88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"/>
          <c:y val="0.85753408288523159"/>
          <c:w val="0.58179311207000473"/>
          <c:h val="0.14246591711476841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Сумма </a:t>
            </a:r>
            <a:r>
              <a:rPr lang="ru-RU" sz="1800" dirty="0" smtClean="0"/>
              <a:t>штрафов (тыс. руб.)</a:t>
            </a:r>
            <a:endParaRPr lang="ru-RU" sz="1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239913761594926"/>
          <c:y val="0.11221783459480598"/>
          <c:w val="0.86760086238405143"/>
          <c:h val="0.75309127100991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Лист5!$A$9:$B$9</c:f>
              <c:strCache>
                <c:ptCount val="2"/>
                <c:pt idx="1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 w="25400">
                <a:solidFill>
                  <a:schemeClr val="accent6">
                    <a:lumMod val="50000"/>
                  </a:schemeClr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3.5785073800173609E-2"/>
                  <c:y val="-2.7300262039523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224306800049592E-2"/>
                  <c:y val="-9.9746599868666753E-17"/>
                </c:manualLayout>
              </c:layout>
              <c:spPr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07195335783948"/>
                      <c:h val="5.4068276450621996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4.34533039002107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1345840800297549E-2"/>
                  <c:y val="-7.098068130275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Лист5!$C$8:$F$8</c:f>
              <c:strCache>
                <c:ptCount val="4"/>
                <c:pt idx="0">
                  <c:v>ПБ</c:v>
                </c:pt>
                <c:pt idx="1">
                  <c:v>ГЭН</c:v>
                </c:pt>
                <c:pt idx="2">
                  <c:v>ГСН</c:v>
                </c:pt>
                <c:pt idx="3">
                  <c:v>ИТОГО</c:v>
                </c:pt>
              </c:strCache>
            </c:strRef>
          </c:cat>
          <c:val>
            <c:numRef>
              <c:f>Лист5!$C$9:$F$9</c:f>
              <c:numCache>
                <c:formatCode>#,##0.0_р_.</c:formatCode>
                <c:ptCount val="4"/>
                <c:pt idx="0">
                  <c:v>59370.400000000001</c:v>
                </c:pt>
                <c:pt idx="1">
                  <c:v>5855.6</c:v>
                </c:pt>
                <c:pt idx="2">
                  <c:v>55830</c:v>
                </c:pt>
                <c:pt idx="3">
                  <c:v>121056</c:v>
                </c:pt>
              </c:numCache>
            </c:numRef>
          </c:val>
        </c:ser>
        <c:ser>
          <c:idx val="1"/>
          <c:order val="1"/>
          <c:tx>
            <c:strRef>
              <c:f>Лист5!$A$10:$B$10</c:f>
              <c:strCache>
                <c:ptCount val="2"/>
                <c:pt idx="1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 w="25400">
                <a:solidFill>
                  <a:schemeClr val="accent6">
                    <a:lumMod val="50000"/>
                  </a:schemeClr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-2.5560767000124452E-3"/>
                  <c:y val="-5.4600524079046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1121534000247984E-3"/>
                  <c:y val="-1.0920104815809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0672920400148775E-2"/>
                  <c:y val="2.73002620395229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Лист5!$C$8:$F$8</c:f>
              <c:strCache>
                <c:ptCount val="4"/>
                <c:pt idx="0">
                  <c:v>ПБ</c:v>
                </c:pt>
                <c:pt idx="1">
                  <c:v>ГЭН</c:v>
                </c:pt>
                <c:pt idx="2">
                  <c:v>ГСН</c:v>
                </c:pt>
                <c:pt idx="3">
                  <c:v>ИТОГО</c:v>
                </c:pt>
              </c:strCache>
            </c:strRef>
          </c:cat>
          <c:val>
            <c:numRef>
              <c:f>Лист5!$C$10:$F$10</c:f>
              <c:numCache>
                <c:formatCode>#,##0.0_р_.</c:formatCode>
                <c:ptCount val="4"/>
                <c:pt idx="0">
                  <c:v>85690.9</c:v>
                </c:pt>
                <c:pt idx="1">
                  <c:v>5854.8</c:v>
                </c:pt>
                <c:pt idx="2">
                  <c:v>93162</c:v>
                </c:pt>
                <c:pt idx="3">
                  <c:v>184707.7</c:v>
                </c:pt>
              </c:numCache>
            </c:numRef>
          </c:val>
        </c:ser>
        <c:ser>
          <c:idx val="2"/>
          <c:order val="2"/>
          <c:tx>
            <c:strRef>
              <c:f>Лист5!$A$11:$B$11</c:f>
              <c:strCache>
                <c:ptCount val="2"/>
                <c:pt idx="1">
                  <c:v>2013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25400">
                <a:solidFill>
                  <a:schemeClr val="accent6">
                    <a:lumMod val="50000"/>
                  </a:schemeClr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4.0897227200198373E-2"/>
                  <c:y val="-1.0920104815809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228997100161181E-2"/>
                  <c:y val="-2.7300262039523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004690300111583E-2"/>
                  <c:y val="-1.0920104815809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5.4600524079046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Лист5!$C$8:$F$8</c:f>
              <c:strCache>
                <c:ptCount val="4"/>
                <c:pt idx="0">
                  <c:v>ПБ</c:v>
                </c:pt>
                <c:pt idx="1">
                  <c:v>ГЭН</c:v>
                </c:pt>
                <c:pt idx="2">
                  <c:v>ГСН</c:v>
                </c:pt>
                <c:pt idx="3">
                  <c:v>ИТОГО</c:v>
                </c:pt>
              </c:strCache>
            </c:strRef>
          </c:cat>
          <c:val>
            <c:numRef>
              <c:f>Лист5!$C$11:$F$11</c:f>
              <c:numCache>
                <c:formatCode>#,##0.0_р_.</c:formatCode>
                <c:ptCount val="4"/>
                <c:pt idx="0">
                  <c:v>56645.1</c:v>
                </c:pt>
                <c:pt idx="1">
                  <c:v>3410.5</c:v>
                </c:pt>
                <c:pt idx="2">
                  <c:v>53677</c:v>
                </c:pt>
                <c:pt idx="3">
                  <c:v>113732.6</c:v>
                </c:pt>
              </c:numCache>
            </c:numRef>
          </c:val>
        </c:ser>
        <c:ser>
          <c:idx val="3"/>
          <c:order val="3"/>
          <c:tx>
            <c:strRef>
              <c:f>Лист5!$A$12:$B$12</c:f>
              <c:strCache>
                <c:ptCount val="2"/>
                <c:pt idx="1">
                  <c:v>2014</c:v>
                </c:pt>
              </c:strCache>
            </c:strRef>
          </c:tx>
          <c:spPr>
            <a:pattFill prst="dk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125581205381805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6.8250655098807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Лист5!$C$8:$F$8</c:f>
              <c:strCache>
                <c:ptCount val="4"/>
                <c:pt idx="0">
                  <c:v>ПБ</c:v>
                </c:pt>
                <c:pt idx="1">
                  <c:v>ГЭН</c:v>
                </c:pt>
                <c:pt idx="2">
                  <c:v>ГСН</c:v>
                </c:pt>
                <c:pt idx="3">
                  <c:v>ИТОГО</c:v>
                </c:pt>
              </c:strCache>
            </c:strRef>
          </c:cat>
          <c:val>
            <c:numRef>
              <c:f>Лист5!$C$12:$F$12</c:f>
              <c:numCache>
                <c:formatCode>#,##0.0_р_.</c:formatCode>
                <c:ptCount val="4"/>
                <c:pt idx="0">
                  <c:v>60087.7</c:v>
                </c:pt>
                <c:pt idx="1">
                  <c:v>4801</c:v>
                </c:pt>
                <c:pt idx="2">
                  <c:v>99732</c:v>
                </c:pt>
                <c:pt idx="3">
                  <c:v>164620.70000000001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9"/>
        <c:overlap val="-17"/>
        <c:axId val="131352216"/>
        <c:axId val="131352608"/>
      </c:barChart>
      <c:catAx>
        <c:axId val="131352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352608"/>
        <c:crosses val="autoZero"/>
        <c:auto val="1"/>
        <c:lblAlgn val="ctr"/>
        <c:lblOffset val="100"/>
        <c:noMultiLvlLbl val="0"/>
      </c:catAx>
      <c:valAx>
        <c:axId val="131352608"/>
        <c:scaling>
          <c:orientation val="minMax"/>
          <c:max val="18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р_.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352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/>
              <a:t>Количество штрафов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8781767720690264E-2"/>
          <c:y val="0.10629020744791849"/>
          <c:w val="0.86141176260684882"/>
          <c:h val="0.746546964056271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Лист5!$A$2:$B$2</c:f>
              <c:strCache>
                <c:ptCount val="2"/>
                <c:pt idx="1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 w="25400">
                <a:solidFill>
                  <a:schemeClr val="accent6">
                    <a:lumMod val="50000"/>
                  </a:schemeClr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3.9806469672461001E-2"/>
                  <c:y val="5.57880055788005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372216771905071E-2"/>
                  <c:y val="-1.1157601115760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224814451460338E-2"/>
                  <c:y val="1.6736401673640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4302758701667753E-2"/>
                  <c:y val="-2.78940027894003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Лист5!$C$1:$F$1</c:f>
              <c:strCache>
                <c:ptCount val="4"/>
                <c:pt idx="0">
                  <c:v>ПБ</c:v>
                </c:pt>
                <c:pt idx="1">
                  <c:v>ГЭН</c:v>
                </c:pt>
                <c:pt idx="2">
                  <c:v>ГСН</c:v>
                </c:pt>
                <c:pt idx="3">
                  <c:v>ИТОГО</c:v>
                </c:pt>
              </c:strCache>
            </c:strRef>
          </c:cat>
          <c:val>
            <c:numRef>
              <c:f>Лист5!$C$2:$F$2</c:f>
              <c:numCache>
                <c:formatCode>General</c:formatCode>
                <c:ptCount val="4"/>
                <c:pt idx="0">
                  <c:v>909</c:v>
                </c:pt>
                <c:pt idx="1">
                  <c:v>910</c:v>
                </c:pt>
                <c:pt idx="2">
                  <c:v>546</c:v>
                </c:pt>
                <c:pt idx="3">
                  <c:v>2365</c:v>
                </c:pt>
              </c:numCache>
            </c:numRef>
          </c:val>
        </c:ser>
        <c:ser>
          <c:idx val="1"/>
          <c:order val="1"/>
          <c:tx>
            <c:strRef>
              <c:f>Лист5!$A$3:$B$3</c:f>
              <c:strCache>
                <c:ptCount val="2"/>
                <c:pt idx="1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 w="25400">
                <a:solidFill>
                  <a:schemeClr val="accent6">
                    <a:lumMod val="50000"/>
                  </a:schemeClr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6.0195635816403387E-3"/>
                  <c:y val="4.06659418618692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Лист5!$C$1:$F$1</c:f>
              <c:strCache>
                <c:ptCount val="4"/>
                <c:pt idx="0">
                  <c:v>ПБ</c:v>
                </c:pt>
                <c:pt idx="1">
                  <c:v>ГЭН</c:v>
                </c:pt>
                <c:pt idx="2">
                  <c:v>ГСН</c:v>
                </c:pt>
                <c:pt idx="3">
                  <c:v>ИТОГО</c:v>
                </c:pt>
              </c:strCache>
            </c:strRef>
          </c:cat>
          <c:val>
            <c:numRef>
              <c:f>Лист5!$C$3:$F$3</c:f>
              <c:numCache>
                <c:formatCode>General</c:formatCode>
                <c:ptCount val="4"/>
                <c:pt idx="0">
                  <c:v>1024</c:v>
                </c:pt>
                <c:pt idx="1">
                  <c:v>981</c:v>
                </c:pt>
                <c:pt idx="2">
                  <c:v>546</c:v>
                </c:pt>
                <c:pt idx="3">
                  <c:v>2551</c:v>
                </c:pt>
              </c:numCache>
            </c:numRef>
          </c:val>
        </c:ser>
        <c:ser>
          <c:idx val="2"/>
          <c:order val="2"/>
          <c:tx>
            <c:strRef>
              <c:f>Лист5!$A$4:$B$4</c:f>
              <c:strCache>
                <c:ptCount val="2"/>
                <c:pt idx="1">
                  <c:v>2013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25400">
                <a:solidFill>
                  <a:schemeClr val="accent6">
                    <a:lumMod val="50000"/>
                  </a:schemeClr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9.0293453724606121E-3"/>
                  <c:y val="-6.98140765877069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Лист5!$C$1:$F$1</c:f>
              <c:strCache>
                <c:ptCount val="4"/>
                <c:pt idx="0">
                  <c:v>ПБ</c:v>
                </c:pt>
                <c:pt idx="1">
                  <c:v>ГЭН</c:v>
                </c:pt>
                <c:pt idx="2">
                  <c:v>ГСН</c:v>
                </c:pt>
                <c:pt idx="3">
                  <c:v>ИТОГО</c:v>
                </c:pt>
              </c:strCache>
            </c:strRef>
          </c:cat>
          <c:val>
            <c:numRef>
              <c:f>Лист5!$C$4:$F$4</c:f>
              <c:numCache>
                <c:formatCode>General</c:formatCode>
                <c:ptCount val="4"/>
                <c:pt idx="0">
                  <c:v>799</c:v>
                </c:pt>
                <c:pt idx="1">
                  <c:v>437</c:v>
                </c:pt>
                <c:pt idx="2">
                  <c:v>507</c:v>
                </c:pt>
                <c:pt idx="3">
                  <c:v>1743</c:v>
                </c:pt>
              </c:numCache>
            </c:numRef>
          </c:val>
        </c:ser>
        <c:ser>
          <c:idx val="3"/>
          <c:order val="3"/>
          <c:tx>
            <c:strRef>
              <c:f>Лист5!$A$5:$B$5</c:f>
              <c:strCache>
                <c:ptCount val="2"/>
                <c:pt idx="1">
                  <c:v>2014</c:v>
                </c:pt>
              </c:strCache>
            </c:strRef>
          </c:tx>
          <c:spPr>
            <a:pattFill prst="dk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Лист5!$C$1:$F$1</c:f>
              <c:strCache>
                <c:ptCount val="4"/>
                <c:pt idx="0">
                  <c:v>ПБ</c:v>
                </c:pt>
                <c:pt idx="1">
                  <c:v>ГЭН</c:v>
                </c:pt>
                <c:pt idx="2">
                  <c:v>ГСН</c:v>
                </c:pt>
                <c:pt idx="3">
                  <c:v>ИТОГО</c:v>
                </c:pt>
              </c:strCache>
            </c:strRef>
          </c:cat>
          <c:val>
            <c:numRef>
              <c:f>Лист5!$C$5:$F$5</c:f>
              <c:numCache>
                <c:formatCode>General</c:formatCode>
                <c:ptCount val="4"/>
                <c:pt idx="0">
                  <c:v>892</c:v>
                </c:pt>
                <c:pt idx="1">
                  <c:v>491</c:v>
                </c:pt>
                <c:pt idx="2">
                  <c:v>368</c:v>
                </c:pt>
                <c:pt idx="3">
                  <c:v>1751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-14"/>
        <c:axId val="131353392"/>
        <c:axId val="131353784"/>
      </c:barChart>
      <c:catAx>
        <c:axId val="131353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353784"/>
        <c:crosses val="autoZero"/>
        <c:auto val="1"/>
        <c:lblAlgn val="ctr"/>
        <c:lblOffset val="100"/>
        <c:noMultiLvlLbl val="0"/>
      </c:catAx>
      <c:valAx>
        <c:axId val="131353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35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9054192151028E-2"/>
          <c:y val="0.16943094580943993"/>
          <c:w val="0.95426752148122329"/>
          <c:h val="0.77996156222498891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Лист1!$D$4</c:f>
              <c:strCache>
                <c:ptCount val="1"/>
                <c:pt idx="0">
                  <c:v>Аварии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Лист1!$A$5:$A$17</c15:sqref>
                  </c15:fullRef>
                </c:ext>
              </c:extLst>
              <c:f>Лист1!$A$14:$A$16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Лист1!$D$5:$D$17</c15:sqref>
                  </c15:fullRef>
                </c:ext>
              </c:extLst>
              <c:f>Лист1!$D$14:$D$16</c:f>
              <c:numCache>
                <c:formatCode>General</c:formatCode>
                <c:ptCount val="4"/>
                <c:pt idx="0">
                  <c:v>17</c:v>
                </c:pt>
                <c:pt idx="1">
                  <c:v>28</c:v>
                </c:pt>
                <c:pt idx="2">
                  <c:v>19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33"/>
        <c:axId val="131354568"/>
        <c:axId val="131354960"/>
      </c:barChart>
      <c:lineChart>
        <c:grouping val="standard"/>
        <c:varyColors val="0"/>
        <c:ser>
          <c:idx val="0"/>
          <c:order val="0"/>
          <c:tx>
            <c:strRef>
              <c:f>Лист1!$B$4</c:f>
              <c:strCache>
                <c:ptCount val="1"/>
                <c:pt idx="0">
                  <c:v>НС со смертельным исходом</c:v>
                </c:pt>
              </c:strCache>
            </c:strRef>
          </c:tx>
          <c:spPr>
            <a:ln w="139700" cap="rnd" cmpd="tri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12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Лист1!$A$5:$A$16</c15:sqref>
                  </c15:fullRef>
                </c:ext>
              </c:extLst>
              <c:f>Лист1!$A$14:$A$16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Лист1!$B$5:$B$17</c15:sqref>
                  </c15:fullRef>
                </c:ext>
              </c:extLst>
              <c:f>Лист1!$B$14:$B$16</c:f>
              <c:numCache>
                <c:formatCode>General</c:formatCode>
                <c:ptCount val="4"/>
                <c:pt idx="0">
                  <c:v>23</c:v>
                </c:pt>
                <c:pt idx="1">
                  <c:v>29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354568"/>
        <c:axId val="131354960"/>
      </c:lineChart>
      <c:catAx>
        <c:axId val="131354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354960"/>
        <c:crosses val="autoZero"/>
        <c:auto val="1"/>
        <c:lblAlgn val="ctr"/>
        <c:lblOffset val="100"/>
        <c:noMultiLvlLbl val="0"/>
      </c:catAx>
      <c:valAx>
        <c:axId val="131354960"/>
        <c:scaling>
          <c:orientation val="minMax"/>
          <c:max val="3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354568"/>
        <c:crosses val="autoZero"/>
        <c:crossBetween val="between"/>
        <c:majorUnit val="5"/>
        <c:minorUnit val="1"/>
      </c:valAx>
      <c:spPr>
        <a:noFill/>
        <a:ln>
          <a:noFill/>
        </a:ln>
        <a:effectLst>
          <a:outerShdw blurRad="50800" dist="50800" dir="5400000" sx="3000" sy="3000" algn="ctr" rotWithShape="0">
            <a:srgbClr val="000000">
              <a:alpha val="43137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0.46207611104795043"/>
          <c:y val="0.18776979587304019"/>
          <c:w val="0.30921238843528831"/>
          <c:h val="0.15488166149492033"/>
        </c:manualLayout>
      </c:layout>
      <c:overlay val="0"/>
      <c:spPr>
        <a:solidFill>
          <a:prstClr val="white">
            <a:alpha val="61000"/>
          </a:prst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0.056</cdr:x>
      <cdr:y>0.01865</cdr:y>
    </cdr:from>
    <cdr:to>
      <cdr:x>0.8</cdr:x>
      <cdr:y>0.06151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94015"/>
          <a:ext cx="6696743" cy="216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>
            <a:solidFill>
              <a:schemeClr val="accent3">
                <a:lumMod val="50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0.33871</cdr:x>
      <cdr:y>0.39669</cdr:y>
    </cdr:from>
    <cdr:to>
      <cdr:x>0.67742</cdr:x>
      <cdr:y>0.64661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1828800"/>
          <a:ext cx="1512170" cy="11521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4400" dirty="0" smtClean="0"/>
            <a:t>  274</a:t>
          </a:r>
          <a:endParaRPr lang="ru-RU" sz="4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0.2872</cdr:x>
      <cdr:y>0.33544</cdr:y>
    </cdr:from>
    <cdr:to>
      <cdr:x>0.355</cdr:x>
      <cdr:y>0.41064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82204" y="1852752"/>
          <a:ext cx="609585" cy="4153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400" dirty="0" smtClean="0">
              <a:solidFill>
                <a:srgbClr val="7030A0"/>
              </a:solidFill>
            </a:rPr>
            <a:t>10</a:t>
          </a:r>
          <a:endParaRPr lang="ru-RU" sz="2400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0.43331</cdr:x>
      <cdr:y>0.21811</cdr:y>
    </cdr:from>
    <cdr:to>
      <cdr:x>0.5011</cdr:x>
      <cdr:y>0.2933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95869" y="1204680"/>
          <a:ext cx="609495" cy="415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400" dirty="0" smtClean="0">
              <a:solidFill>
                <a:srgbClr val="7030A0"/>
              </a:solidFill>
            </a:rPr>
            <a:t>16</a:t>
          </a:r>
          <a:endParaRPr lang="ru-RU" sz="2400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0.63361</cdr:x>
      <cdr:y>0.01401</cdr:y>
    </cdr:from>
    <cdr:to>
      <cdr:x>0.71231</cdr:x>
      <cdr:y>0.08921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44616" y="71438"/>
          <a:ext cx="688686" cy="3833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2800" dirty="0"/>
        </a:p>
      </cdr:txBody>
    </cdr:sp>
  </cdr:relSizeAnchor>
  <cdr:relSizeAnchor xmlns:cdr="http://schemas.openxmlformats.org/drawingml/2006/chartDrawing">
    <cdr:from>
      <cdr:x>0.75973</cdr:x>
      <cdr:y>0.19203</cdr:y>
    </cdr:from>
    <cdr:to>
      <cdr:x>0.82752</cdr:x>
      <cdr:y>0.26722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830676" y="1060664"/>
          <a:ext cx="609494" cy="415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dirty="0" smtClean="0">
              <a:solidFill>
                <a:srgbClr val="7030A0"/>
              </a:solidFill>
            </a:rPr>
            <a:t>19</a:t>
          </a:r>
          <a:endParaRPr lang="ru-RU" sz="2400" dirty="0">
            <a:solidFill>
              <a:srgbClr val="7030A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0.83937</cdr:x>
      <cdr:y>0.94606</cdr:y>
    </cdr:from>
    <cdr:to>
      <cdr:x>0.93997</cdr:x>
      <cdr:y>0.98568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11252" y="5758916"/>
          <a:ext cx="936104" cy="241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2014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A50B54-FB4A-4538-9A32-1B173709CFE1}" type="datetimeFigureOut">
              <a:rPr lang="ru-RU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58825" y="744538"/>
            <a:ext cx="52800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F2441AE-A906-4B3B-9A5E-F68B4A4F7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723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2F4369-F2AF-448D-94DD-4F53431B670A}" type="slidenum">
              <a:rPr lang="ru-RU" sz="1400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</a:t>
            </a:fld>
            <a:endParaRPr lang="ru-RU" sz="1400" smtClean="0">
              <a:ea typeface="Arial Unicode MS" panose="020B0604020202020204" pitchFamily="34" charset="-128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91440"/>
          <a:lstStyle/>
          <a:p>
            <a:pPr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7478EED8-CB29-45EF-B4F2-8DBE5F97B84A}" type="slidenum">
              <a:rPr lang="ru-RU" sz="1400">
                <a:solidFill>
                  <a:srgbClr val="000000"/>
                </a:solidFill>
              </a:rPr>
              <a:pPr eaLnBrk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</a:t>
            </a:fld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ru-RU" sz="2000" dirty="0" smtClean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3465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36335388"/>
          </a:xfrm>
          <a:noFill/>
          <a:ln/>
        </p:spPr>
        <p:txBody>
          <a:bodyPr tIns="91440">
            <a:normAutofit/>
          </a:bodyPr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latin typeface="Arial" charset="0"/>
                <a:cs typeface="Arial Unicode MS" charset="0"/>
              </a:rPr>
              <a:t>Тюменская область простирается на 2100 км с севера на юг и на 1400 км с запада на восток.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latin typeface="Arial" charset="0"/>
                <a:cs typeface="Arial Unicode MS" charset="0"/>
              </a:rPr>
              <a:t>Общая площадь - 1 435 200 км²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latin typeface="Arial" charset="0"/>
                <a:cs typeface="Arial Unicode MS" charset="0"/>
              </a:rPr>
              <a:t>Плотность	2,4 чел./км²</a:t>
            </a:r>
          </a:p>
        </p:txBody>
      </p:sp>
      <p:sp>
        <p:nvSpPr>
          <p:cNvPr id="41989" name="Text Box 3"/>
          <p:cNvSpPr txBox="1">
            <a:spLocks noChangeArrowheads="1"/>
          </p:cNvSpPr>
          <p:nvPr/>
        </p:nvSpPr>
        <p:spPr bwMode="auto">
          <a:xfrm>
            <a:off x="0" y="1"/>
            <a:ext cx="1588" cy="15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9144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12890A1-61A8-49D5-9D8E-026D72838ADC}" type="slidenum">
              <a:rPr lang="ru-RU" sz="1400">
                <a:solidFill>
                  <a:srgbClr val="000000"/>
                </a:solidFill>
              </a:rPr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ru-RU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178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2441AE-A906-4B3B-9A5E-F68B4A4F72D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608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2441AE-A906-4B3B-9A5E-F68B4A4F72D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499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0413" y="755650"/>
            <a:ext cx="5278437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826" y="5106174"/>
            <a:ext cx="6048200" cy="4836418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53875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0413" y="755650"/>
            <a:ext cx="5278437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826" y="5106174"/>
            <a:ext cx="6048200" cy="4836418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66353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0413" y="755650"/>
            <a:ext cx="5278437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826" y="5106174"/>
            <a:ext cx="6048200" cy="4836418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79264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2441AE-A906-4B3B-9A5E-F68B4A4F72D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306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8F0DCD-A579-4354-B7AE-661200F66CED}" type="slidenum">
              <a:rPr lang="ru-RU" smtClean="0"/>
              <a:pPr/>
              <a:t>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073048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72185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9850" y="69850"/>
            <a:ext cx="9582150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6675" y="1449388"/>
            <a:ext cx="95916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6675" y="1397000"/>
            <a:ext cx="95916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6675" y="2976563"/>
            <a:ext cx="95916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7262" y="3200400"/>
            <a:ext cx="6805295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86093" y="1505931"/>
            <a:ext cx="8749665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968EC1-D435-4CC0-B95E-32D7E3A85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4C035-6E33-4AFD-9CF1-663CA7BC9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8341" y="274642"/>
            <a:ext cx="213880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72185" y="274641"/>
            <a:ext cx="591412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6C4B4-2251-47DC-9A44-DBC4F2A33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696" y="274638"/>
            <a:ext cx="8744110" cy="13827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85696" y="1600200"/>
            <a:ext cx="8744110" cy="4522788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F1335-8608-4714-8047-A98556526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72185" y="1447800"/>
            <a:ext cx="8263573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E2BEB-8C47-4135-9022-EDDE3C1A0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72185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9440" y="69756"/>
            <a:ext cx="9582967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73025" y="2376488"/>
            <a:ext cx="9583738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73025" y="2341563"/>
            <a:ext cx="9583738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3025" y="2468563"/>
            <a:ext cx="9583738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959" y="952501"/>
            <a:ext cx="8263573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7959" y="2547938"/>
            <a:ext cx="8263573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50900" y="6172200"/>
            <a:ext cx="425291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55575" y="6208713"/>
            <a:ext cx="4857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BD9E7-3EE6-429D-8E29-FE40A23472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72185" y="1447800"/>
            <a:ext cx="3985959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245748" y="1447800"/>
            <a:ext cx="3985959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E746B-CF60-4591-9BF5-45DC53608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185" y="273050"/>
            <a:ext cx="826357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2185" y="1447800"/>
            <a:ext cx="3969755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266002" y="1447800"/>
            <a:ext cx="3969755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72185" y="2247900"/>
            <a:ext cx="3969755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5266002" y="2247900"/>
            <a:ext cx="3969755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138EA-44E0-4B97-945A-AC7E34140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F997A-1DF7-4C25-9B46-642929089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E964F-8665-4234-8811-49E14BA77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72185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8263" y="69850"/>
            <a:ext cx="9582150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185" y="273050"/>
            <a:ext cx="8263573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72185" y="1600200"/>
            <a:ext cx="2025385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3159601" y="1600200"/>
            <a:ext cx="6076156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65A30-8ADB-4388-B1D0-018414EC3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73025" y="4683125"/>
            <a:ext cx="9575800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73025" y="4649788"/>
            <a:ext cx="9575800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73025" y="4773613"/>
            <a:ext cx="9575800" cy="492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185" y="4900550"/>
            <a:ext cx="777748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72185" y="5445825"/>
            <a:ext cx="777748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2625" y="66676"/>
            <a:ext cx="9570741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71550" y="6172200"/>
            <a:ext cx="41322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55575" y="6208713"/>
            <a:ext cx="4857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DED3E-B0C6-454F-AB06-0EA7A4809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72185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8263" y="69850"/>
            <a:ext cx="9582150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71550" y="274638"/>
            <a:ext cx="8264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71550" y="1447800"/>
            <a:ext cx="82645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62725" y="6191250"/>
            <a:ext cx="26320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71550" y="6172200"/>
            <a:ext cx="4213225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55575" y="6210300"/>
            <a:ext cx="485775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489E93A-553C-41DC-A3D6-26A99890B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78" r:id="rId2"/>
    <p:sldLayoutId id="2147483886" r:id="rId3"/>
    <p:sldLayoutId id="2147483879" r:id="rId4"/>
    <p:sldLayoutId id="2147483880" r:id="rId5"/>
    <p:sldLayoutId id="2147483881" r:id="rId6"/>
    <p:sldLayoutId id="2147483882" r:id="rId7"/>
    <p:sldLayoutId id="2147483887" r:id="rId8"/>
    <p:sldLayoutId id="2147483888" r:id="rId9"/>
    <p:sldLayoutId id="2147483883" r:id="rId10"/>
    <p:sldLayoutId id="2147483884" r:id="rId11"/>
    <p:sldLayoutId id="214748388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CFD7C7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E7BC2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E7BC2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0"/>
            <a:ext cx="9721850" cy="68209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0000">
                <a:schemeClr val="accent1">
                  <a:lumMod val="45000"/>
                  <a:lumOff val="55000"/>
                </a:schemeClr>
              </a:gs>
              <a:gs pos="62000">
                <a:schemeClr val="accent1">
                  <a:lumMod val="45000"/>
                  <a:lumOff val="55000"/>
                </a:schemeClr>
              </a:gs>
              <a:gs pos="78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5724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/>
          </a:p>
        </p:txBody>
      </p:sp>
      <p:pic>
        <p:nvPicPr>
          <p:cNvPr id="6146" name="Picture 2" descr="&amp;Fcy;&amp;lcy;&amp;acy;&amp;gcy;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897" y="202538"/>
            <a:ext cx="3543548" cy="236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688975" y="5638800"/>
            <a:ext cx="8343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76200"/>
            <a:ext cx="9721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363394" y="181446"/>
            <a:ext cx="5616624" cy="2383458"/>
          </a:xfrm>
          <a:prstGeom prst="rect">
            <a:avLst/>
          </a:prstGeom>
          <a:noFill/>
          <a:ln>
            <a:noFill/>
          </a:ln>
        </p:spPr>
        <p:txBody>
          <a:bodyPr tIns="9144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</a:pPr>
            <a:r>
              <a:rPr lang="ru-RU" sz="2400" b="1" dirty="0">
                <a:latin typeface="Times New Roman" panose="02020603050405020304" pitchFamily="18" charset="0"/>
              </a:rPr>
              <a:t>Федеральная служба</a:t>
            </a:r>
          </a:p>
          <a:p>
            <a:pPr algn="ctr" eaLnBrk="1" hangingPunct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</a:pPr>
            <a:r>
              <a:rPr lang="ru-RU" sz="2400" b="1" dirty="0">
                <a:latin typeface="Times New Roman" panose="02020603050405020304" pitchFamily="18" charset="0"/>
              </a:rPr>
              <a:t> по экологическому,  технологическому и атомному </a:t>
            </a:r>
            <a:r>
              <a:rPr lang="ru-RU" sz="2400" b="1" dirty="0" smtClean="0">
                <a:latin typeface="Times New Roman" panose="02020603050405020304" pitchFamily="18" charset="0"/>
              </a:rPr>
              <a:t>надзору</a:t>
            </a:r>
          </a:p>
          <a:p>
            <a:pPr algn="ctr" eaLnBrk="1" hangingPunct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anose="02020603050405020304" pitchFamily="18" charset="0"/>
              </a:rPr>
              <a:t>(Ростехнадзор)</a:t>
            </a:r>
            <a:endParaRPr lang="ru-RU" sz="2400" b="1" dirty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</a:pPr>
            <a:r>
              <a:rPr lang="ru-RU" sz="2000" b="1" dirty="0">
                <a:latin typeface="Times New Roman" panose="02020603050405020304" pitchFamily="18" charset="0"/>
              </a:rPr>
              <a:t>Северо-Уральское управление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-5159" y="2670151"/>
            <a:ext cx="9721850" cy="2127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anchor="ctr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Об итогах деятельности </a:t>
            </a:r>
            <a:endParaRPr lang="ru-RU" sz="40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Северо-Уральского </a:t>
            </a:r>
            <a:r>
              <a:rPr lang="ru-RU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управления Ростехнадзора в </a:t>
            </a:r>
            <a:r>
              <a:rPr lang="ru-RU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2014 </a:t>
            </a:r>
            <a:r>
              <a:rPr lang="ru-RU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году</a:t>
            </a:r>
            <a:endParaRPr lang="ru-RU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518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3" cstate="print"/>
          <a:srcRect t="12169" b="10976"/>
          <a:stretch>
            <a:fillRect/>
          </a:stretch>
        </p:blipFill>
        <p:spPr bwMode="auto">
          <a:xfrm>
            <a:off x="1588" y="-35595"/>
            <a:ext cx="9720262" cy="68405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</p:pic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853821" y="5784851"/>
            <a:ext cx="4785531" cy="12464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tIns="91440">
            <a:spAutoFit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i="1" dirty="0">
                <a:solidFill>
                  <a:srgbClr val="000000"/>
                </a:solidFill>
                <a:latin typeface="Calibri" charset="0"/>
              </a:rPr>
              <a:t>Общая площадь Тюменской области –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i="1" dirty="0">
                <a:solidFill>
                  <a:srgbClr val="000000"/>
                </a:solidFill>
                <a:latin typeface="Calibri" charset="0"/>
              </a:rPr>
              <a:t> 1 435,2 тыс. км²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E2BEB-8C47-4135-9022-EDDE3C1A02B6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477" y="260648"/>
            <a:ext cx="8264525" cy="432048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Количество поднадзорных организаций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19954753"/>
              </p:ext>
            </p:extLst>
          </p:nvPr>
        </p:nvGraphicFramePr>
        <p:xfrm>
          <a:off x="963823" y="692696"/>
          <a:ext cx="6820276" cy="26100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73166"/>
                <a:gridCol w="1173555"/>
                <a:gridCol w="1173555"/>
              </a:tblGrid>
              <a:tr h="44861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Вид надзора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2014</a:t>
                      </a:r>
                      <a:endParaRPr lang="ru-RU" sz="2000" dirty="0"/>
                    </a:p>
                  </a:txBody>
                  <a:tcPr/>
                </a:tc>
              </a:tr>
              <a:tr h="75936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Государственный энергетический надзор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43 582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40 502</a:t>
                      </a:r>
                      <a:endParaRPr lang="ru-RU" sz="2000" dirty="0"/>
                    </a:p>
                  </a:txBody>
                  <a:tcPr anchor="ctr"/>
                </a:tc>
              </a:tr>
              <a:tr h="69215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Государственный надзор в области промышленной</a:t>
                      </a:r>
                      <a:r>
                        <a:rPr lang="ru-RU" sz="2000" baseline="0" dirty="0" smtClean="0"/>
                        <a:t> безопасности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4 443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4 751</a:t>
                      </a:r>
                      <a:endParaRPr lang="ru-RU" sz="2000" dirty="0"/>
                    </a:p>
                  </a:txBody>
                  <a:tcPr anchor="ctr"/>
                </a:tc>
              </a:tr>
              <a:tr h="69215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Надзор за гидротехническими сооружениями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63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58</a:t>
                      </a:r>
                      <a:endParaRPr lang="ru-R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E2BEB-8C47-4135-9022-EDDE3C1A02B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555814"/>
              </p:ext>
            </p:extLst>
          </p:nvPr>
        </p:nvGraphicFramePr>
        <p:xfrm>
          <a:off x="926774" y="3996672"/>
          <a:ext cx="6947557" cy="25390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10215"/>
                <a:gridCol w="1218671"/>
                <a:gridCol w="1218671"/>
              </a:tblGrid>
              <a:tr h="25121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Вид надзора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2014</a:t>
                      </a:r>
                      <a:endParaRPr lang="ru-RU" sz="2000" dirty="0"/>
                    </a:p>
                  </a:txBody>
                  <a:tcPr/>
                </a:tc>
              </a:tr>
              <a:tr h="72089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Государственный надзор в области промышленной</a:t>
                      </a:r>
                      <a:r>
                        <a:rPr lang="ru-RU" sz="2000" baseline="0" dirty="0" smtClean="0"/>
                        <a:t> безопасности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kern="1200" dirty="0" smtClean="0"/>
                        <a:t>9614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smtClean="0"/>
                        <a:t>8 293</a:t>
                      </a:r>
                      <a:endParaRPr kumimoji="0" lang="ru-RU" sz="2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6724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Государственный строительный надзор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2000" kern="1200" dirty="0" smtClean="0"/>
                        <a:t>8 710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2000" kern="1200" dirty="0" smtClean="0"/>
                        <a:t>7 216</a:t>
                      </a:r>
                      <a:endParaRPr kumimoji="0" lang="ru-RU" sz="2000" b="0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2089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Надзор за гидротехническими сооружениями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99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2000" kern="1200" dirty="0" smtClean="0"/>
                        <a:t>179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44531" y="3573016"/>
            <a:ext cx="826452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Количество поднадзорных объектов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17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74638"/>
            <a:ext cx="8264525" cy="850106"/>
          </a:xfrm>
        </p:spPr>
        <p:txBody>
          <a:bodyPr/>
          <a:lstStyle/>
          <a:p>
            <a:pPr algn="ctr"/>
            <a:r>
              <a:rPr lang="ru-RU" sz="3200" dirty="0" smtClean="0"/>
              <a:t>Результаты перерегистрации ОПО (территориальный раздел </a:t>
            </a:r>
            <a:r>
              <a:rPr lang="ru-RU" sz="3200" dirty="0" err="1" smtClean="0"/>
              <a:t>госреестра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E2BEB-8C47-4135-9022-EDDE3C1A02B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971550" y="1124744"/>
          <a:ext cx="8137847" cy="4048125"/>
        </p:xfrm>
        <a:graphic>
          <a:graphicData uri="http://schemas.openxmlformats.org/drawingml/2006/table">
            <a:tbl>
              <a:tblPr/>
              <a:tblGrid>
                <a:gridCol w="1369736"/>
                <a:gridCol w="966873"/>
                <a:gridCol w="966873"/>
                <a:gridCol w="966873"/>
                <a:gridCol w="966873"/>
                <a:gridCol w="966873"/>
                <a:gridCol w="966873"/>
                <a:gridCol w="966873"/>
              </a:tblGrid>
              <a:tr h="1152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Названия строк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 </a:t>
                      </a: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класс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II </a:t>
                      </a: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класс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III </a:t>
                      </a: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класс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IV </a:t>
                      </a: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класс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Итого ОПО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Доля   ОПО с классом </a:t>
                      </a:r>
                      <a:r>
                        <a:rPr lang="ru-RU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опасности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8264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01.01.2014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264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А57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264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А58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264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А59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2649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01.01.2015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4 987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2 586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8 293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649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А57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1 957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2 778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649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А58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2 277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1 448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ru-RU" sz="2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4 139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649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А59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1 376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851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80405" y="548680"/>
            <a:ext cx="9541445" cy="1138138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latin typeface="Calibri" charset="0"/>
              </a:rPr>
              <a:t>Общее количество проверок, проведенных </a:t>
            </a:r>
            <a:br>
              <a:rPr lang="ru-RU" sz="3200" dirty="0" smtClean="0">
                <a:latin typeface="Calibri" charset="0"/>
              </a:rPr>
            </a:br>
            <a:r>
              <a:rPr lang="ru-RU" sz="3200" dirty="0" smtClean="0">
                <a:latin typeface="Calibri" charset="0"/>
              </a:rPr>
              <a:t>Северо-Уральским управлением Ростехнадзора </a:t>
            </a:r>
            <a:br>
              <a:rPr lang="ru-RU" sz="3200" dirty="0" smtClean="0">
                <a:latin typeface="Calibri" charset="0"/>
              </a:rPr>
            </a:br>
            <a:endParaRPr lang="ru-RU" sz="3200" dirty="0" smtClean="0">
              <a:latin typeface="Calibri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77301583"/>
              </p:ext>
            </p:extLst>
          </p:nvPr>
        </p:nvGraphicFramePr>
        <p:xfrm>
          <a:off x="324421" y="1398340"/>
          <a:ext cx="9000999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idx="10"/>
          </p:nvPr>
        </p:nvSpPr>
        <p:spPr>
          <a:xfrm>
            <a:off x="108397" y="6284168"/>
            <a:ext cx="485775" cy="457200"/>
          </a:xfrm>
        </p:spPr>
        <p:txBody>
          <a:bodyPr/>
          <a:lstStyle/>
          <a:p>
            <a:pPr>
              <a:defRPr/>
            </a:pPr>
            <a:fld id="{BF6F1335-8608-4714-8047-A985565264A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40445" y="188640"/>
            <a:ext cx="4320480" cy="109437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latin typeface="Calibri" charset="0"/>
              </a:rPr>
              <a:t>Результаты осуществления режима постоянного надзора на опасных </a:t>
            </a:r>
            <a:r>
              <a:rPr lang="ru-RU" sz="2400" dirty="0" smtClean="0">
                <a:latin typeface="Calibri" charset="0"/>
              </a:rPr>
              <a:t>объектах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224257"/>
              </p:ext>
            </p:extLst>
          </p:nvPr>
        </p:nvGraphicFramePr>
        <p:xfrm>
          <a:off x="310470" y="1325342"/>
          <a:ext cx="4766479" cy="4335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89834366"/>
              </p:ext>
            </p:extLst>
          </p:nvPr>
        </p:nvGraphicFramePr>
        <p:xfrm>
          <a:off x="5076949" y="1600200"/>
          <a:ext cx="4464496" cy="37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04941" y="188640"/>
            <a:ext cx="4320480" cy="109437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latin typeface="Calibri" charset="0"/>
              </a:rPr>
              <a:t>Количество объектов </a:t>
            </a:r>
            <a:r>
              <a:rPr lang="ru-RU" sz="2400" dirty="0" smtClean="0">
                <a:latin typeface="Calibri" charset="0"/>
              </a:rPr>
              <a:t>повышенной опасности на начало 2015 </a:t>
            </a:r>
            <a:r>
              <a:rPr lang="ru-RU" sz="2400" dirty="0">
                <a:latin typeface="Calibri" charset="0"/>
              </a:rPr>
              <a:t>года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0446" y="5661248"/>
            <a:ext cx="468052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- распоряжение </a:t>
            </a:r>
            <a:r>
              <a:rPr lang="ru-RU" sz="1400" dirty="0"/>
              <a:t>Правительства Российской </a:t>
            </a:r>
            <a:r>
              <a:rPr lang="ru-RU" sz="1400" dirty="0" smtClean="0"/>
              <a:t>Федерации </a:t>
            </a:r>
            <a:r>
              <a:rPr lang="ru-RU" sz="1400" dirty="0"/>
              <a:t>от </a:t>
            </a:r>
            <a:r>
              <a:rPr lang="ru-RU" sz="1400" dirty="0" smtClean="0"/>
              <a:t>04.06.2012 №913-рс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220965" y="5288141"/>
            <a:ext cx="4364459" cy="877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/>
              <a:t>- Федеральный </a:t>
            </a:r>
            <a:r>
              <a:rPr lang="ru-RU" sz="1300" dirty="0"/>
              <a:t>закон от 21.07.1997 №</a:t>
            </a:r>
            <a:r>
              <a:rPr lang="ru-RU" sz="1300" dirty="0" smtClean="0"/>
              <a:t>116-ФЗ «О </a:t>
            </a:r>
            <a:r>
              <a:rPr lang="ru-RU" sz="1300" dirty="0"/>
              <a:t>промышленной безопасности опасных производственных </a:t>
            </a:r>
            <a:r>
              <a:rPr lang="ru-RU" sz="1300" dirty="0" smtClean="0"/>
              <a:t>объектов» </a:t>
            </a:r>
            <a:r>
              <a:rPr lang="ru-RU" sz="1200" dirty="0" smtClean="0"/>
              <a:t>( с учетом изменений</a:t>
            </a:r>
            <a:r>
              <a:rPr lang="ru-RU" sz="1200" dirty="0"/>
              <a:t>, внесенных Федеральным законом от </a:t>
            </a:r>
            <a:r>
              <a:rPr lang="ru-RU" sz="1200" dirty="0" smtClean="0"/>
              <a:t>04.03.2013 №22-ФЗ )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40445" y="6165304"/>
            <a:ext cx="9044979" cy="492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/>
              <a:t>Положение </a:t>
            </a:r>
            <a:r>
              <a:rPr lang="ru-RU" sz="1300" dirty="0"/>
              <a:t>о режиме постоянного государственного надзора на опасных производственных объектах и гидротехнических </a:t>
            </a:r>
            <a:r>
              <a:rPr lang="ru-RU" sz="1300" dirty="0" smtClean="0"/>
              <a:t>сооружениях (утв. постановлением </a:t>
            </a:r>
            <a:r>
              <a:rPr lang="ru-RU" sz="1300" dirty="0"/>
              <a:t>Правительства Российской Федерации от </a:t>
            </a:r>
            <a:r>
              <a:rPr lang="ru-RU" sz="1300" dirty="0" smtClean="0"/>
              <a:t>05.05.2012 №455)</a:t>
            </a:r>
            <a:endParaRPr lang="ru-RU" sz="13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40445" y="6184468"/>
            <a:ext cx="90449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220965" y="5288141"/>
            <a:ext cx="0" cy="889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>
          <a:xfrm>
            <a:off x="108397" y="6284168"/>
            <a:ext cx="485775" cy="457200"/>
          </a:xfrm>
        </p:spPr>
        <p:txBody>
          <a:bodyPr/>
          <a:lstStyle/>
          <a:p>
            <a:pPr>
              <a:defRPr/>
            </a:pPr>
            <a:fld id="{BF6F1335-8608-4714-8047-A985565264A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2160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10243" y="-99392"/>
            <a:ext cx="8747284" cy="1210146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latin typeface="Calibri" charset="0"/>
              </a:rPr>
              <a:t>Административная практика</a:t>
            </a:r>
            <a:br>
              <a:rPr lang="ru-RU" sz="2400" dirty="0" smtClean="0">
                <a:latin typeface="Calibri" charset="0"/>
              </a:rPr>
            </a:br>
            <a:r>
              <a:rPr lang="ru-RU" sz="2400" dirty="0" smtClean="0">
                <a:latin typeface="Calibri" charset="0"/>
              </a:rPr>
              <a:t>Количество примененных статей КоАП РФ по Управлению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55028556"/>
              </p:ext>
            </p:extLst>
          </p:nvPr>
        </p:nvGraphicFramePr>
        <p:xfrm>
          <a:off x="478521" y="1144200"/>
          <a:ext cx="8990916" cy="552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>
          <a:xfrm>
            <a:off x="108397" y="6284168"/>
            <a:ext cx="485775" cy="457200"/>
          </a:xfrm>
        </p:spPr>
        <p:txBody>
          <a:bodyPr/>
          <a:lstStyle/>
          <a:p>
            <a:pPr>
              <a:defRPr/>
            </a:pPr>
            <a:fld id="{BF6F1335-8608-4714-8047-A985565264A0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4813413"/>
              </p:ext>
            </p:extLst>
          </p:nvPr>
        </p:nvGraphicFramePr>
        <p:xfrm>
          <a:off x="4644901" y="1693182"/>
          <a:ext cx="4968552" cy="4651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75" y="274638"/>
            <a:ext cx="9457878" cy="1210146"/>
          </a:xfrm>
        </p:spPr>
        <p:txBody>
          <a:bodyPr/>
          <a:lstStyle/>
          <a:p>
            <a:pPr algn="ctr"/>
            <a:r>
              <a:rPr lang="ru-RU" sz="3600" dirty="0">
                <a:latin typeface="Calibri" charset="0"/>
              </a:rPr>
              <a:t>Административная практика</a:t>
            </a:r>
            <a:br>
              <a:rPr lang="ru-RU" sz="3600" dirty="0">
                <a:latin typeface="Calibri" charset="0"/>
              </a:rPr>
            </a:br>
            <a:r>
              <a:rPr lang="ru-RU" sz="3600" dirty="0" smtClean="0">
                <a:latin typeface="Calibri" charset="0"/>
              </a:rPr>
              <a:t>Северо-Уральское управление Ростехнадзора 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>
          <a:xfrm>
            <a:off x="108397" y="6284168"/>
            <a:ext cx="485775" cy="457200"/>
          </a:xfrm>
        </p:spPr>
        <p:txBody>
          <a:bodyPr/>
          <a:lstStyle/>
          <a:p>
            <a:pPr>
              <a:defRPr/>
            </a:pPr>
            <a:fld id="{BF6F1335-8608-4714-8047-A985565264A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8888411"/>
              </p:ext>
            </p:extLst>
          </p:nvPr>
        </p:nvGraphicFramePr>
        <p:xfrm>
          <a:off x="396429" y="1657350"/>
          <a:ext cx="4482011" cy="455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20094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146017" y="274638"/>
            <a:ext cx="9358377" cy="1143000"/>
          </a:xfrm>
        </p:spPr>
        <p:txBody>
          <a:bodyPr/>
          <a:lstStyle/>
          <a:p>
            <a:pPr algn="ctr"/>
            <a:r>
              <a:rPr lang="ru-RU" sz="3200" dirty="0" smtClean="0"/>
              <a:t>Динамика аварийности и производственного  травматизма в поднадзорных организациях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397" y="6284168"/>
            <a:ext cx="485775" cy="457200"/>
          </a:xfrm>
        </p:spPr>
        <p:txBody>
          <a:bodyPr/>
          <a:lstStyle/>
          <a:p>
            <a:pPr>
              <a:defRPr/>
            </a:pPr>
            <a:fld id="{951E5D7E-B523-43AE-85E0-0AB3B7709BF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998893"/>
              </p:ext>
            </p:extLst>
          </p:nvPr>
        </p:nvGraphicFramePr>
        <p:xfrm>
          <a:off x="146017" y="404664"/>
          <a:ext cx="9306034" cy="6087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275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16101</TotalTime>
  <Words>404</Words>
  <Application>Microsoft Office PowerPoint</Application>
  <PresentationFormat>Произвольный</PresentationFormat>
  <Paragraphs>170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 Unicode MS</vt:lpstr>
      <vt:lpstr>Arial</vt:lpstr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Презентация PowerPoint</vt:lpstr>
      <vt:lpstr>Презентация PowerPoint</vt:lpstr>
      <vt:lpstr>Количество поднадзорных организаций</vt:lpstr>
      <vt:lpstr>Результаты перерегистрации ОПО (территориальный раздел госреестра)</vt:lpstr>
      <vt:lpstr>Общее количество проверок, проведенных  Северо-Уральским управлением Ростехнадзора  </vt:lpstr>
      <vt:lpstr>Результаты осуществления режима постоянного надзора на опасных объектах</vt:lpstr>
      <vt:lpstr>Административная практика Количество примененных статей КоАП РФ по Управлению</vt:lpstr>
      <vt:lpstr>Административная практика Северо-Уральское управление Ростехнадзора </vt:lpstr>
      <vt:lpstr>Динамика аварийности и производственного  травматизма в поднадзорных организациях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обеспечения промышленной безопасности</dc:title>
  <dc:creator>Надежда</dc:creator>
  <cp:lastModifiedBy>Гайдук Юрий Васильевич</cp:lastModifiedBy>
  <cp:revision>593</cp:revision>
  <cp:lastPrinted>2014-03-19T04:15:39Z</cp:lastPrinted>
  <dcterms:created xsi:type="dcterms:W3CDTF">2007-01-14T15:43:27Z</dcterms:created>
  <dcterms:modified xsi:type="dcterms:W3CDTF">2015-08-17T08:31:20Z</dcterms:modified>
</cp:coreProperties>
</file>